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9" r:id="rId2"/>
    <p:sldId id="258" r:id="rId3"/>
    <p:sldId id="256" r:id="rId4"/>
    <p:sldId id="260" r:id="rId5"/>
    <p:sldId id="261" r:id="rId6"/>
    <p:sldId id="276" r:id="rId7"/>
    <p:sldId id="262" r:id="rId8"/>
    <p:sldId id="271" r:id="rId9"/>
    <p:sldId id="272" r:id="rId10"/>
    <p:sldId id="275" r:id="rId11"/>
    <p:sldId id="274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ng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268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F96D-EE62-420D-A217-F9FF6E72E221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080F-D26A-4538-BBBE-D8319D537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44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080F-D26A-4538-BBBE-D8319D537D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3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080F-D26A-4538-BBBE-D8319D537D6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95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080F-D26A-4538-BBBE-D8319D537D6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04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080F-D26A-4538-BBBE-D8319D537D6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23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C398B-C353-49DC-B880-D9C17AF4DED9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7EB5-A175-408C-AB63-C53122636660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520B-E93F-49F4-A026-FCD39DFEC91E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2082-D92F-4C9D-87A5-4A5598BFD96C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DF70-E3AF-4155-977F-D529EF740253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CE03-4C2B-4E71-886E-CE71DC127BB5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AEE7-0258-4731-9EB5-0C3A4674FBF8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4CB1-3CD0-497B-B0C2-EB626393423B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850B-0CBD-4E56-9E90-0BC7C2556B8D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763AA7-2176-454C-AC57-A1CD847E353A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EDCB4-B66F-4C9E-9BDD-7C8B3A8559DB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34DA221-01C3-430A-81C7-C8BDAEB17DC2}" type="datetime1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上海外语教育出版社</a:t>
            </a: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.sflep.com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1688" y="1484784"/>
            <a:ext cx="547260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 Learn APP</a:t>
            </a:r>
          </a:p>
          <a:p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创造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全新的学习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体验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00192" y="6309320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75768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/>
              <a:t>培训师：</a:t>
            </a:r>
            <a:endParaRPr lang="en-US" altLang="zh-CN" dirty="0" smtClean="0"/>
          </a:p>
          <a:p>
            <a:pPr algn="dist"/>
            <a:endParaRPr lang="en-US" altLang="zh-CN" dirty="0" smtClean="0"/>
          </a:p>
          <a:p>
            <a:pPr algn="dist"/>
            <a:r>
              <a:rPr lang="zh-CN" altLang="en-US" dirty="0"/>
              <a:t>培训</a:t>
            </a:r>
            <a:r>
              <a:rPr lang="zh-CN" altLang="en-US" dirty="0" smtClean="0"/>
              <a:t>日期：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0968" y="3757682"/>
            <a:ext cx="1800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****</a:t>
            </a:r>
          </a:p>
          <a:p>
            <a:endParaRPr lang="en-US" altLang="zh-CN" dirty="0"/>
          </a:p>
          <a:p>
            <a:r>
              <a:rPr lang="en-US" altLang="zh-CN" smtClean="0">
                <a:sym typeface="+mn-ea"/>
              </a:rPr>
              <a:t>**** 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012180" y="980440"/>
            <a:ext cx="2303780" cy="4536440"/>
            <a:chOff x="9468" y="1544"/>
            <a:chExt cx="3628" cy="7144"/>
          </a:xfrm>
        </p:grpSpPr>
        <p:pic>
          <p:nvPicPr>
            <p:cNvPr id="9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" y="1544"/>
              <a:ext cx="3629" cy="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8" y="2427"/>
              <a:ext cx="3243" cy="53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58230" y="1196975"/>
            <a:ext cx="2059940" cy="4752340"/>
            <a:chOff x="9698" y="1885"/>
            <a:chExt cx="3244" cy="7484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8" y="1885"/>
              <a:ext cx="3244" cy="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 descr="C:\Users\admin\Desktop\aaa.pngaaa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88" y="2812"/>
              <a:ext cx="2899" cy="5638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642910" y="836712"/>
            <a:ext cx="5441258" cy="55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问题与反馈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</a:rPr>
              <a:t>帮助中心</a:t>
            </a:r>
            <a:r>
              <a:rPr lang="zh-CN" altLang="en-US" sz="1600" dirty="0" smtClean="0"/>
              <a:t>：如果您在使用</a:t>
            </a:r>
            <a:r>
              <a:rPr lang="en-US" altLang="zh-CN" sz="1600" dirty="0" smtClean="0"/>
              <a:t>APP</a:t>
            </a:r>
            <a:r>
              <a:rPr lang="zh-CN" altLang="en-US" sz="1600" dirty="0" smtClean="0"/>
              <a:t>时遇到问题，建议您在我的版块中，查看帮助中心中的常见问题。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600" b="1" i="1" dirty="0">
              <a:solidFill>
                <a:srgbClr val="C240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C00000"/>
                </a:solidFill>
              </a:rPr>
              <a:t>联系客服</a:t>
            </a:r>
            <a:r>
              <a:rPr lang="zh-CN" altLang="en-US" sz="1600" dirty="0" smtClean="0"/>
              <a:t>：如果帮助中心无法解决您遇到的问题，您也可以在联系客服中提交，客服人员会在</a:t>
            </a:r>
            <a:r>
              <a:rPr lang="en-US" altLang="zh-CN" sz="1600" dirty="0" smtClean="0"/>
              <a:t>1-2</a:t>
            </a:r>
            <a:r>
              <a:rPr lang="zh-CN" altLang="en-US" sz="1600" dirty="0" smtClean="0"/>
              <a:t>个工作日内帮助您解决。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</a:rPr>
              <a:t>注：</a:t>
            </a:r>
            <a:r>
              <a:rPr lang="zh-CN" altLang="en-US" sz="1600" dirty="0" smtClean="0"/>
              <a:t>账号问题，请提交教材附书二维码或者</a:t>
            </a:r>
            <a:r>
              <a:rPr lang="en-US" altLang="zh-CN" sz="1600" dirty="0" smtClean="0"/>
              <a:t>16</a:t>
            </a:r>
            <a:r>
              <a:rPr lang="zh-CN" altLang="en-US" sz="1600" dirty="0" smtClean="0"/>
              <a:t>位验证码供工作人员核实；课件问题，请提供教材名称和练习路径。</a:t>
            </a:r>
            <a:endParaRPr lang="en-US" altLang="zh-CN" sz="1600" dirty="0"/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31680" y="6391275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760220"/>
            <a:ext cx="1840865" cy="36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C:\Users\admin\Desktop\999.png99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78880" y="1760855"/>
            <a:ext cx="1841500" cy="362458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767205"/>
            <a:ext cx="1840230" cy="368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31680" y="6391275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2852936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en-US" altLang="zh-CN" sz="6000" b="1" dirty="0" smtClean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12180" y="980440"/>
            <a:ext cx="2303780" cy="4536440"/>
            <a:chOff x="9468" y="1544"/>
            <a:chExt cx="3628" cy="7144"/>
          </a:xfrm>
        </p:grpSpPr>
        <p:pic>
          <p:nvPicPr>
            <p:cNvPr id="3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" y="1544"/>
              <a:ext cx="3629" cy="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8" y="2427"/>
              <a:ext cx="3243" cy="53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642910" y="836713"/>
            <a:ext cx="5985128" cy="547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rgbClr val="87BFC7"/>
              </a:buClr>
            </a:pPr>
            <a:r>
              <a:rPr lang="en-US" altLang="zh-CN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Learn APP</a:t>
            </a: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3200" b="1" dirty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/>
              <a:t>   </a:t>
            </a:r>
            <a:r>
              <a:rPr lang="zh-CN" altLang="zh-CN" sz="2000" dirty="0" smtClean="0"/>
              <a:t>“</a:t>
            </a:r>
            <a:r>
              <a:rPr lang="en-US" altLang="zh-CN" sz="2000" dirty="0">
                <a:sym typeface="+mn-ea"/>
              </a:rPr>
              <a:t>WE Learn</a:t>
            </a:r>
            <a:r>
              <a:rPr lang="zh-CN" altLang="zh-CN" sz="2000" dirty="0" smtClean="0"/>
              <a:t>”</a:t>
            </a:r>
            <a:r>
              <a:rPr lang="en-US" altLang="zh-CN" sz="2000" dirty="0"/>
              <a:t>APP</a:t>
            </a:r>
            <a:r>
              <a:rPr lang="zh-CN" altLang="zh-CN" sz="2000" dirty="0"/>
              <a:t>是外教社图书教材的配套移动学习应用，学生用户可通过扫描附书二维码添加移动课程包，学习移动课程内容。</a:t>
            </a:r>
          </a:p>
          <a:p>
            <a:r>
              <a:rPr lang="zh-CN" altLang="zh-CN" sz="2000" dirty="0">
                <a:solidFill>
                  <a:srgbClr val="FF0000"/>
                </a:solidFill>
              </a:rPr>
              <a:t>提示：</a:t>
            </a:r>
            <a:r>
              <a:rPr lang="en-US" altLang="zh-CN" sz="2000" dirty="0">
                <a:solidFill>
                  <a:srgbClr val="FF0000"/>
                </a:solidFill>
              </a:rPr>
              <a:t> APP</a:t>
            </a:r>
            <a:r>
              <a:rPr lang="zh-CN" altLang="zh-CN" sz="2000" dirty="0">
                <a:solidFill>
                  <a:srgbClr val="FF0000"/>
                </a:solidFill>
              </a:rPr>
              <a:t>和“外教社</a:t>
            </a:r>
            <a:r>
              <a:rPr lang="en-US" altLang="zh-CN" sz="2000" dirty="0">
                <a:solidFill>
                  <a:srgbClr val="FF0000"/>
                </a:solidFill>
              </a:rPr>
              <a:t>WE Learn</a:t>
            </a:r>
            <a:r>
              <a:rPr lang="zh-CN" altLang="zh-CN" sz="2000" dirty="0">
                <a:solidFill>
                  <a:srgbClr val="FF0000"/>
                </a:solidFill>
              </a:rPr>
              <a:t>”网站（</a:t>
            </a:r>
            <a:r>
              <a:rPr lang="en-US" altLang="zh-CN" sz="2000" dirty="0" smtClean="0">
                <a:solidFill>
                  <a:srgbClr val="FF0000"/>
                </a:solidFill>
              </a:rPr>
              <a:t>https://</a:t>
            </a:r>
            <a:r>
              <a:rPr lang="en-US" altLang="zh-CN" sz="2000" dirty="0">
                <a:solidFill>
                  <a:srgbClr val="FF0000"/>
                </a:solidFill>
              </a:rPr>
              <a:t>welearn.sflep.com</a:t>
            </a:r>
            <a:r>
              <a:rPr lang="zh-CN" altLang="zh-CN" sz="2000" dirty="0">
                <a:solidFill>
                  <a:srgbClr val="FF0000"/>
                </a:solidFill>
              </a:rPr>
              <a:t>）帐号通用，在网站中还有课程其他资源可以获取。</a:t>
            </a: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120"/>
          <p:cNvSpPr txBox="1"/>
          <p:nvPr/>
        </p:nvSpPr>
        <p:spPr>
          <a:xfrm>
            <a:off x="5183003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    扫码安装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49781" y="6237312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0" y="1661795"/>
            <a:ext cx="1808480" cy="18148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642910" y="836712"/>
            <a:ext cx="8143932" cy="555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7500" lnSpcReduction="20000"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en-US" altLang="zh-CN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 Learn </a:t>
            </a:r>
            <a:r>
              <a:rPr lang="en-US" altLang="zh-CN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2800" b="1" i="1" dirty="0">
              <a:solidFill>
                <a:srgbClr val="C240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C2400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精选适宜移动学习的内容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371600" lvl="2" indent="-4572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、说、阅读、背单词等</a:t>
            </a: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数据与网站实时同步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支持学生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学习课件、完成班级任务、参与课堂互动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课堂签到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目前支持主要教材：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新目标大学英语综合、视听说教程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全新版大学进阶英语综合、视听说教程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全新版大学英语视听说教程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新世纪大学英语（第二版）综合、视听说教程、快速阅读、写作教程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新世纪应用英语综合教程、视听说教程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起点大学英语综合教程、视听说教程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专门用途英语课程系列：大学学术英语读写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教程、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大学学术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英语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视听说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高职国际进阶英语综合教程、视听说教程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标准高职公共英语系列教材实用综合综合（第二版）、视听说教程（第二版）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新标准高职公共英语系列教材：实用综合教程（精编版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）、实用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视听所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教程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（精编版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新世纪英语专业（修订版）泛读教程（第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外教社新世纪中职英语（第二版）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新编日语、新理念大学法语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外教社经典伴读丛书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外教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社数字课程系列：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新闻听力精讲、汉英翻译精讲、阅读理解精讲等等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其他教材的移动学习资源敬请期待！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r>
              <a:rPr lang="en-US" altLang="zh-CN" sz="24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iOS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10.0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Android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以上版本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588224" y="6309320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014085" y="1237615"/>
            <a:ext cx="2245995" cy="4752340"/>
            <a:chOff x="9471" y="1949"/>
            <a:chExt cx="3670" cy="7484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1" y="1949"/>
              <a:ext cx="3670" cy="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5" y="2856"/>
              <a:ext cx="3269" cy="5673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642910" y="836712"/>
            <a:ext cx="5396793" cy="55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注册与</a:t>
            </a:r>
            <a:r>
              <a:rPr lang="zh-CN" altLang="en-US" sz="3200" b="1" dirty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87BFC7"/>
              </a:buClr>
            </a:pPr>
            <a:r>
              <a:rPr lang="en-US" altLang="zh-CN" sz="2200" dirty="0" smtClean="0">
                <a:latin typeface="+mn-ea"/>
              </a:rPr>
              <a:t>   </a:t>
            </a:r>
            <a:r>
              <a:rPr lang="zh-CN" altLang="en-US" sz="1600" b="1" dirty="0" smtClean="0">
                <a:latin typeface="+mn-ea"/>
              </a:rPr>
              <a:t>学生</a:t>
            </a:r>
            <a:r>
              <a:rPr lang="zh-CN" altLang="zh-CN" sz="1600" b="1" dirty="0">
                <a:latin typeface="+mn-ea"/>
              </a:rPr>
              <a:t>用户</a:t>
            </a:r>
            <a:r>
              <a:rPr lang="zh-CN" altLang="zh-CN" sz="1600" dirty="0">
                <a:latin typeface="+mn-ea"/>
              </a:rPr>
              <a:t>如果已经在外教</a:t>
            </a:r>
            <a:r>
              <a:rPr lang="zh-CN" altLang="zh-CN" sz="1600" dirty="0" smtClean="0">
                <a:latin typeface="+mn-ea"/>
              </a:rPr>
              <a:t>社其他平台注册过帐号，可以直接登录帐号</a:t>
            </a:r>
            <a:r>
              <a:rPr lang="zh-CN" altLang="zh-CN" sz="1600" dirty="0">
                <a:latin typeface="+mn-ea"/>
              </a:rPr>
              <a:t>。没有注册过</a:t>
            </a:r>
            <a:r>
              <a:rPr lang="zh-CN" altLang="zh-CN" sz="1600" dirty="0" smtClean="0">
                <a:latin typeface="+mn-ea"/>
              </a:rPr>
              <a:t>，请</a:t>
            </a:r>
            <a:r>
              <a:rPr lang="zh-CN" altLang="zh-CN" sz="1600" dirty="0">
                <a:latin typeface="+mn-ea"/>
              </a:rPr>
              <a:t>先根据提示</a:t>
            </a:r>
            <a:r>
              <a:rPr lang="zh-CN" altLang="zh-CN" sz="1600" dirty="0" smtClean="0">
                <a:latin typeface="+mn-ea"/>
              </a:rPr>
              <a:t>完成注册。验证</a:t>
            </a:r>
            <a:r>
              <a:rPr lang="zh-CN" altLang="zh-CN" sz="1600" dirty="0">
                <a:latin typeface="+mn-ea"/>
              </a:rPr>
              <a:t>成功登录后即</a:t>
            </a:r>
            <a:r>
              <a:rPr lang="zh-CN" altLang="zh-CN" sz="1600" dirty="0" smtClean="0">
                <a:latin typeface="+mn-ea"/>
              </a:rPr>
              <a:t>为学生</a:t>
            </a:r>
            <a:r>
              <a:rPr lang="zh-CN" altLang="zh-CN" sz="1600" dirty="0">
                <a:latin typeface="+mn-ea"/>
              </a:rPr>
              <a:t>版界面</a:t>
            </a:r>
            <a:r>
              <a:rPr lang="zh-CN" altLang="zh-CN" sz="1600" dirty="0" smtClean="0">
                <a:latin typeface="+mn-ea"/>
              </a:rPr>
              <a:t>。</a:t>
            </a:r>
            <a:endParaRPr lang="en-US" altLang="zh-CN" sz="16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87BFC7"/>
              </a:buClr>
            </a:pPr>
            <a:r>
              <a:rPr lang="zh-CN" altLang="zh-CN" sz="1600" dirty="0">
                <a:solidFill>
                  <a:srgbClr val="C00000"/>
                </a:solidFill>
              </a:rPr>
              <a:t>提示</a:t>
            </a:r>
            <a:r>
              <a:rPr lang="zh-CN" altLang="zh-CN" sz="1600" dirty="0" smtClean="0">
                <a:solidFill>
                  <a:srgbClr val="C00000"/>
                </a:solidFill>
              </a:rPr>
              <a:t>：</a:t>
            </a:r>
            <a:r>
              <a:rPr lang="zh-CN" altLang="en-US" sz="1600" dirty="0" smtClean="0">
                <a:solidFill>
                  <a:srgbClr val="C00000"/>
                </a:solidFill>
              </a:rPr>
              <a:t>学校信息填写后不可修改，请</a:t>
            </a:r>
            <a:r>
              <a:rPr lang="zh-CN" altLang="en-US" sz="1600" dirty="0" smtClean="0">
                <a:solidFill>
                  <a:srgbClr val="C00000"/>
                </a:solidFill>
                <a:latin typeface="+mn-ea"/>
              </a:rPr>
              <a:t>务必填写正确。</a:t>
            </a:r>
            <a:endParaRPr lang="zh-CN" altLang="zh-CN" sz="1600" dirty="0">
              <a:solidFill>
                <a:srgbClr val="C00000"/>
              </a:solidFill>
              <a:latin typeface="+mn-ea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2800" b="1" i="1" dirty="0">
              <a:solidFill>
                <a:srgbClr val="C240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482237" y="6387718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610" y="1801495"/>
            <a:ext cx="1995170" cy="3625850"/>
          </a:xfrm>
          <a:prstGeom prst="rect">
            <a:avLst/>
          </a:prstGeom>
        </p:spPr>
      </p:pic>
      <p:pic>
        <p:nvPicPr>
          <p:cNvPr id="5" name="图片 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75" y="1801495"/>
            <a:ext cx="1995170" cy="3625850"/>
          </a:xfrm>
          <a:prstGeom prst="rect">
            <a:avLst/>
          </a:prstGeom>
        </p:spPr>
      </p:pic>
      <p:sp>
        <p:nvSpPr>
          <p:cNvPr id="2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" name="图片 10" descr="C:\Users\admin\Desktop\图片1.png图片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44895" y="1802130"/>
            <a:ext cx="2001520" cy="36252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210935" y="1124585"/>
            <a:ext cx="2272030" cy="4752340"/>
            <a:chOff x="9781" y="1771"/>
            <a:chExt cx="3578" cy="7484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" y="1771"/>
              <a:ext cx="3579" cy="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 descr="C:\Users\admin\Desktop\1.png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021" y="2685"/>
              <a:ext cx="3161" cy="5683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642910" y="836712"/>
            <a:ext cx="5441258" cy="55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添加课程与加入班级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  </a:t>
            </a:r>
            <a:r>
              <a:rPr lang="zh-CN" altLang="zh-CN" sz="1600" dirty="0" smtClean="0"/>
              <a:t>若您已经在课程中心网站添加课程、加入班级，则可以直接在</a:t>
            </a:r>
            <a:r>
              <a:rPr lang="en-US" altLang="zh-CN" sz="1600" dirty="0" smtClean="0"/>
              <a:t>APP</a:t>
            </a:r>
            <a:r>
              <a:rPr lang="zh-CN" altLang="zh-CN" sz="1600" dirty="0" smtClean="0"/>
              <a:t>内查看使用。您也可以在</a:t>
            </a:r>
            <a:r>
              <a:rPr lang="en-US" altLang="zh-CN" sz="1600" dirty="0" smtClean="0"/>
              <a:t>APP</a:t>
            </a:r>
            <a:r>
              <a:rPr lang="zh-CN" altLang="zh-CN" sz="1600" dirty="0" smtClean="0"/>
              <a:t>内继续添加课程班级。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zh-CN" altLang="zh-CN" sz="1600" dirty="0" smtClean="0"/>
          </a:p>
          <a:p>
            <a:pPr lvl="0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加课进班</a:t>
            </a:r>
            <a:r>
              <a:rPr lang="zh-CN" altLang="zh-CN" sz="20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dirty="0" smtClean="0"/>
              <a:t>请</a:t>
            </a:r>
            <a:r>
              <a:rPr lang="zh-CN" altLang="zh-CN" sz="1600" dirty="0"/>
              <a:t>您</a:t>
            </a:r>
            <a:r>
              <a:rPr lang="zh-CN" altLang="zh-CN" sz="1600" dirty="0" smtClean="0"/>
              <a:t>点击</a:t>
            </a:r>
            <a:r>
              <a:rPr lang="zh-CN" altLang="en-US" sz="1600" dirty="0" smtClean="0"/>
              <a:t>首页左上角扫一扫按钮，可直接扫描书本二维码，添加课程；或进入</a:t>
            </a:r>
            <a:r>
              <a:rPr lang="zh-CN" altLang="zh-CN" sz="1600" dirty="0" smtClean="0"/>
              <a:t>页面</a:t>
            </a:r>
            <a:r>
              <a:rPr lang="zh-CN" altLang="zh-CN" sz="1600" dirty="0"/>
              <a:t>底栏的</a:t>
            </a:r>
            <a:r>
              <a:rPr lang="zh-CN" altLang="zh-CN" sz="1600" dirty="0" smtClean="0"/>
              <a:t>“</a:t>
            </a:r>
            <a:r>
              <a:rPr lang="zh-CN" altLang="en-US" sz="1600" dirty="0" smtClean="0"/>
              <a:t>课程</a:t>
            </a:r>
            <a:r>
              <a:rPr lang="zh-CN" altLang="zh-CN" sz="1600" dirty="0" smtClean="0"/>
              <a:t>”</a:t>
            </a:r>
            <a:r>
              <a:rPr lang="zh-CN" altLang="en-US" sz="1600" dirty="0" smtClean="0"/>
              <a:t>版块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搜索课程后扫码加入课程</a:t>
            </a:r>
            <a:r>
              <a:rPr lang="zh-CN" altLang="zh-CN" sz="1600" dirty="0" smtClean="0"/>
              <a:t>。</a:t>
            </a:r>
            <a:r>
              <a:rPr lang="zh-CN" altLang="zh-CN" sz="1600" dirty="0">
                <a:solidFill>
                  <a:schemeClr val="tx1"/>
                </a:solidFill>
              </a:rPr>
              <a:t>进入课程，</a:t>
            </a:r>
            <a:r>
              <a:rPr lang="zh-CN" altLang="zh-CN" sz="1600" dirty="0" smtClean="0">
                <a:solidFill>
                  <a:schemeClr val="tx1"/>
                </a:solidFill>
              </a:rPr>
              <a:t>点击</a:t>
            </a:r>
            <a:r>
              <a:rPr lang="zh-CN" altLang="en-US" sz="1600" dirty="0"/>
              <a:t>右上方</a:t>
            </a:r>
            <a:r>
              <a:rPr lang="en-US" altLang="zh-CN" sz="1600" dirty="0" smtClean="0">
                <a:solidFill>
                  <a:schemeClr val="tx1"/>
                </a:solidFill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</a:rPr>
              <a:t>班级</a:t>
            </a:r>
            <a:r>
              <a:rPr lang="en-US" altLang="zh-CN" sz="1600" dirty="0">
                <a:solidFill>
                  <a:schemeClr val="tx1"/>
                </a:solidFill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</a:rPr>
              <a:t>按钮，输入班级码加入班级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</a:t>
            </a:r>
            <a:r>
              <a:rPr lang="zh-CN" altLang="en-US" sz="16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码：</a:t>
            </a:r>
            <a:r>
              <a:rPr lang="zh-CN" altLang="en-US" sz="1600" dirty="0"/>
              <a:t>班级码所对应的课程必须与目前加入的课程一致且册数</a:t>
            </a:r>
            <a:r>
              <a:rPr lang="zh-CN" altLang="en-US" sz="1600" dirty="0" smtClean="0"/>
              <a:t>一致（一册一码一班），</a:t>
            </a:r>
            <a:r>
              <a:rPr lang="zh-CN" altLang="en-US" sz="1600" dirty="0"/>
              <a:t>请咨询任课教师获取班级码</a:t>
            </a:r>
            <a:r>
              <a:rPr lang="zh-CN" altLang="en-US" sz="1600" dirty="0" smtClean="0"/>
              <a:t>。</a:t>
            </a:r>
            <a:endParaRPr lang="en-US" altLang="zh-CN" sz="1600" dirty="0"/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2800" b="1" i="1" dirty="0">
              <a:solidFill>
                <a:srgbClr val="C240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522862" y="6386049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90" y="1687830"/>
            <a:ext cx="2011045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90" y="1688465"/>
            <a:ext cx="2011045" cy="36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620" y="1688465"/>
            <a:ext cx="2012315" cy="3624580"/>
          </a:xfrm>
          <a:prstGeom prst="rect">
            <a:avLst/>
          </a:prstGeom>
        </p:spPr>
      </p:pic>
      <p:pic>
        <p:nvPicPr>
          <p:cNvPr id="8" name="图片 7" descr="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810" y="1690370"/>
            <a:ext cx="2016125" cy="3623310"/>
          </a:xfrm>
          <a:prstGeom prst="rect">
            <a:avLst/>
          </a:prstGeom>
        </p:spPr>
      </p:pic>
      <p:sp>
        <p:nvSpPr>
          <p:cNvPr id="3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35" y="1676767"/>
            <a:ext cx="2016125" cy="35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642910" y="836712"/>
            <a:ext cx="5441258" cy="555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课程学习与统计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r>
              <a:rPr lang="zh-CN" altLang="zh-CN" sz="20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/>
              <a:t>课程学习</a:t>
            </a:r>
            <a:r>
              <a:rPr lang="zh-CN" altLang="en-US" sz="1600" dirty="0" smtClean="0"/>
              <a:t>概况</a:t>
            </a:r>
            <a:r>
              <a:rPr lang="zh-CN" altLang="en-US" sz="1600" dirty="0"/>
              <a:t>列出</a:t>
            </a:r>
            <a:r>
              <a:rPr lang="zh-CN" altLang="en-US" sz="1600" dirty="0" smtClean="0"/>
              <a:t>了您本课程学习的大致情况，包括时长、学习进度、平均正确率、发布问答个数、本课努力值等。您还可以点击“更多详情”来查看您学习的详细情况。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</a:rPr>
              <a:t>努力</a:t>
            </a:r>
            <a:r>
              <a:rPr lang="zh-CN" altLang="en-US" sz="1600" dirty="0" smtClean="0">
                <a:solidFill>
                  <a:srgbClr val="FF0000"/>
                </a:solidFill>
              </a:rPr>
              <a:t>值：</a:t>
            </a:r>
            <a:r>
              <a:rPr lang="zh-CN" altLang="en-US" sz="1600" dirty="0" smtClean="0"/>
              <a:t>努力值与您的</a:t>
            </a:r>
            <a:r>
              <a:rPr lang="zh-CN" altLang="zh-CN" sz="1600" dirty="0" smtClean="0"/>
              <a:t>学习</a:t>
            </a:r>
            <a:r>
              <a:rPr lang="zh-CN" altLang="zh-CN" sz="1600" dirty="0"/>
              <a:t>时长、练习完成数、正确率、班级任务完成情况以及问答、笔记、课堂签到、课堂互动等各类在线操作数据</a:t>
            </a:r>
            <a:r>
              <a:rPr lang="zh-CN" altLang="zh-CN" sz="1600" dirty="0" smtClean="0"/>
              <a:t>相关</a:t>
            </a:r>
            <a:r>
              <a:rPr lang="zh-CN" altLang="en-US" sz="1600" dirty="0" smtClean="0"/>
              <a:t>。</a:t>
            </a:r>
            <a:endParaRPr lang="en-US" altLang="zh-CN" sz="20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zh-CN" sz="20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 smtClean="0"/>
              <a:t>目录仅展示</a:t>
            </a:r>
            <a:r>
              <a:rPr lang="zh-CN" altLang="en-US" sz="1600" dirty="0"/>
              <a:t>了您可以在</a:t>
            </a:r>
            <a:r>
              <a:rPr lang="en-US" altLang="zh-CN" sz="1600" dirty="0" smtClean="0"/>
              <a:t>APP</a:t>
            </a:r>
            <a:r>
              <a:rPr lang="zh-CN" altLang="en-US" sz="1600" dirty="0" smtClean="0"/>
              <a:t>中学习的所有练习，您可以在概况中的“更多详情”中查看是否还有未完成练习，并在电脑端访问</a:t>
            </a:r>
            <a:r>
              <a:rPr lang="en-US" altLang="zh-CN" sz="1600" dirty="0" smtClean="0"/>
              <a:t>WE Learn</a:t>
            </a:r>
            <a:r>
              <a:rPr lang="zh-CN" altLang="en-US" sz="1600" dirty="0" smtClean="0"/>
              <a:t>网站</a:t>
            </a:r>
            <a:r>
              <a:rPr lang="en-US" altLang="zh-CN" sz="1600" dirty="0">
                <a:hlinkClick r:id="rId3"/>
              </a:rPr>
              <a:t>https://welearn.sflep.com</a:t>
            </a:r>
            <a:r>
              <a:rPr lang="zh-CN" altLang="en-US" sz="1600" dirty="0"/>
              <a:t>完成对应</a:t>
            </a:r>
            <a:r>
              <a:rPr lang="zh-CN" altLang="en-US" sz="1600" dirty="0" smtClean="0"/>
              <a:t>练习。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</a:rPr>
              <a:t>提示：学习时必须保持手机联网状态，才能同步学习记录。建议您在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wifi</a:t>
            </a:r>
            <a:r>
              <a:rPr lang="zh-CN" altLang="en-US" sz="1600" dirty="0" smtClean="0">
                <a:solidFill>
                  <a:srgbClr val="FF0000"/>
                </a:solidFill>
              </a:rPr>
              <a:t>环境下下载离线素材包。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522862" y="6386049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32418" y="903748"/>
            <a:ext cx="2468080" cy="5032584"/>
            <a:chOff x="6332418" y="903748"/>
            <a:chExt cx="2468080" cy="5032584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418" y="903748"/>
              <a:ext cx="2468080" cy="5032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04" y="1486068"/>
              <a:ext cx="2166707" cy="386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08" y="1486068"/>
            <a:ext cx="220535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07" y="1486068"/>
            <a:ext cx="2207895" cy="388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40338" y="770613"/>
            <a:ext cx="2262505" cy="4752340"/>
            <a:chOff x="6039703" y="1196752"/>
            <a:chExt cx="2262505" cy="4752340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703" y="1196752"/>
              <a:ext cx="2262505" cy="475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admin\Desktop\2.png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023" y="1779047"/>
              <a:ext cx="2000250" cy="3598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内容占位符 2"/>
          <p:cNvSpPr txBox="1"/>
          <p:nvPr/>
        </p:nvSpPr>
        <p:spPr>
          <a:xfrm>
            <a:off x="691805" y="822742"/>
            <a:ext cx="5441258" cy="55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班级任务与活动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  </a:t>
            </a:r>
            <a:r>
              <a:rPr lang="zh-CN" altLang="en-US" sz="1600" dirty="0" smtClean="0"/>
              <a:t>如果您已经下载或更新</a:t>
            </a:r>
            <a:r>
              <a:rPr lang="en-US" altLang="zh-CN" sz="1600" dirty="0" smtClean="0"/>
              <a:t>App</a:t>
            </a:r>
            <a:r>
              <a:rPr lang="zh-CN" altLang="en-US" sz="1600" dirty="0" smtClean="0"/>
              <a:t>至最新的</a:t>
            </a:r>
            <a:r>
              <a:rPr lang="en-US" altLang="zh-CN" sz="1600" dirty="0" smtClean="0"/>
              <a:t>4.2</a:t>
            </a:r>
            <a:r>
              <a:rPr lang="zh-CN" altLang="en-US" sz="1600" dirty="0" smtClean="0"/>
              <a:t>版本，您将可以在</a:t>
            </a:r>
            <a:r>
              <a:rPr lang="en-US" altLang="zh-CN" sz="1600" dirty="0" smtClean="0"/>
              <a:t>WE Learn</a:t>
            </a:r>
            <a:r>
              <a:rPr lang="zh-CN" altLang="en-US" sz="1600" dirty="0" smtClean="0"/>
              <a:t>中完成班级任务、参与班级活动，包括</a:t>
            </a:r>
            <a:r>
              <a:rPr lang="zh-CN" altLang="en-US" sz="1600" dirty="0" smtClean="0">
                <a:solidFill>
                  <a:srgbClr val="C00000"/>
                </a:solidFill>
              </a:rPr>
              <a:t>测试、作业、公告、资料、问答区</a:t>
            </a:r>
            <a:r>
              <a:rPr lang="zh-CN" sz="1600" dirty="0" smtClean="0"/>
              <a:t>。</a:t>
            </a:r>
            <a:endParaRPr lang="zh-CN" sz="1600" dirty="0"/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39982" y="6377256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 descr="C:\Users\admin\Desktop\111.png1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86805" y="1353185"/>
            <a:ext cx="2000885" cy="3599180"/>
          </a:xfrm>
          <a:prstGeom prst="rect">
            <a:avLst/>
          </a:prstGeom>
        </p:spPr>
      </p:pic>
      <p:pic>
        <p:nvPicPr>
          <p:cNvPr id="5" name="图片 4" descr="C:\Users\admin\Desktop\222.png2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88075" y="1355090"/>
            <a:ext cx="2000885" cy="3597275"/>
          </a:xfrm>
          <a:prstGeom prst="rect">
            <a:avLst/>
          </a:prstGeom>
        </p:spPr>
      </p:pic>
      <p:pic>
        <p:nvPicPr>
          <p:cNvPr id="8" name="图片 7" descr="C:\Users\admin\Desktop\333.png3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88075" y="1355090"/>
            <a:ext cx="2000885" cy="3596640"/>
          </a:xfrm>
          <a:prstGeom prst="rect">
            <a:avLst/>
          </a:prstGeom>
        </p:spPr>
      </p:pic>
      <p:pic>
        <p:nvPicPr>
          <p:cNvPr id="2" name="图片 1" descr="C:\Users\admin\Desktop\444.png4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86805" y="1354455"/>
            <a:ext cx="2001520" cy="3761740"/>
          </a:xfrm>
          <a:prstGeom prst="rect">
            <a:avLst/>
          </a:prstGeom>
        </p:spPr>
      </p:pic>
      <p:pic>
        <p:nvPicPr>
          <p:cNvPr id="12" name="图片 11" descr="C:\Users\admin\Desktop\555.png55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88075" y="1355090"/>
            <a:ext cx="2001520" cy="3760470"/>
          </a:xfrm>
          <a:prstGeom prst="rect">
            <a:avLst/>
          </a:prstGeom>
        </p:spPr>
      </p:pic>
      <p:sp>
        <p:nvSpPr>
          <p:cNvPr id="6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075" y="1355090"/>
            <a:ext cx="1999615" cy="37617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39485" y="1196975"/>
            <a:ext cx="2195195" cy="4752340"/>
            <a:chOff x="9511" y="1885"/>
            <a:chExt cx="3457" cy="7484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" y="1885"/>
              <a:ext cx="3457" cy="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图片 10" descr="C:\Users\admin\Desktop\777.png77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22" y="2809"/>
              <a:ext cx="3063" cy="5637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642910" y="836712"/>
            <a:ext cx="5441258" cy="55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 smtClean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课堂互动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C00000"/>
                </a:solidFill>
              </a:rPr>
              <a:t>课程</a:t>
            </a:r>
            <a:r>
              <a:rPr lang="zh-CN" altLang="en-US" sz="1600" dirty="0">
                <a:solidFill>
                  <a:srgbClr val="C00000"/>
                </a:solidFill>
              </a:rPr>
              <a:t>互动</a:t>
            </a:r>
            <a:r>
              <a:rPr lang="zh-CN" altLang="en-US" sz="1600" dirty="0"/>
              <a:t>功能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您</a:t>
            </a:r>
            <a:r>
              <a:rPr lang="zh-CN" altLang="en-US" sz="1600" dirty="0" smtClean="0"/>
              <a:t>可以</a:t>
            </a:r>
            <a:r>
              <a:rPr lang="zh-CN" altLang="en-US" sz="1600" dirty="0"/>
              <a:t>通过</a:t>
            </a:r>
            <a:r>
              <a:rPr lang="zh-CN" altLang="en-US" sz="1600" dirty="0" smtClean="0"/>
              <a:t>输入教师公布的互动</a:t>
            </a:r>
            <a:r>
              <a:rPr lang="zh-CN" altLang="en-US" sz="1600" dirty="0"/>
              <a:t>码</a:t>
            </a:r>
            <a:r>
              <a:rPr lang="zh-CN" altLang="en-US" sz="1600" dirty="0" smtClean="0"/>
              <a:t>或扫描二</a:t>
            </a:r>
            <a:r>
              <a:rPr lang="zh-CN" altLang="en-US" sz="1600" dirty="0"/>
              <a:t>维</a:t>
            </a:r>
            <a:r>
              <a:rPr lang="zh-CN" altLang="en-US" sz="1600" dirty="0" smtClean="0"/>
              <a:t>码的方式参与</a:t>
            </a:r>
            <a:r>
              <a:rPr lang="zh-CN" altLang="en-US" sz="1600" dirty="0"/>
              <a:t>教师的互动题目，提交后即可参与成功。若教师设置的互动题目的学生范围为公开，则非该班同学也能通过扫码参与成功。</a:t>
            </a:r>
            <a:endParaRPr lang="en-US" altLang="zh-CN" sz="1600" dirty="0"/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31680" y="6391275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1783715"/>
            <a:ext cx="1945005" cy="3580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455" y="1783715"/>
            <a:ext cx="1937385" cy="3580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455" y="1783715"/>
            <a:ext cx="1937385" cy="3579495"/>
          </a:xfrm>
          <a:prstGeom prst="rect">
            <a:avLst/>
          </a:prstGeom>
        </p:spPr>
      </p:pic>
      <p:sp>
        <p:nvSpPr>
          <p:cNvPr id="4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39485" y="1196975"/>
            <a:ext cx="2212340" cy="4752340"/>
            <a:chOff x="9511" y="1885"/>
            <a:chExt cx="3484" cy="7484"/>
          </a:xfrm>
        </p:grpSpPr>
        <p:pic>
          <p:nvPicPr>
            <p:cNvPr id="7" name="Picture 7" descr="C:\Users\Q\Desktop\课程中心Temp\截图3\QQ图片20170301170245 副本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" y="1885"/>
              <a:ext cx="3484" cy="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图片 10" descr="C:\Users\admin\Desktop\888.png88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27" y="2812"/>
              <a:ext cx="3091" cy="5611"/>
            </a:xfrm>
            <a:prstGeom prst="rect">
              <a:avLst/>
            </a:prstGeom>
          </p:spPr>
        </p:pic>
      </p:grpSp>
      <p:sp>
        <p:nvSpPr>
          <p:cNvPr id="10" name="内容占位符 2"/>
          <p:cNvSpPr txBox="1"/>
          <p:nvPr/>
        </p:nvSpPr>
        <p:spPr>
          <a:xfrm>
            <a:off x="642910" y="836712"/>
            <a:ext cx="5441258" cy="55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rgbClr val="87BFC7"/>
              </a:buClr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rgbClr val="4C9A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课堂签到</a:t>
            </a:r>
            <a:endParaRPr lang="en-US" altLang="zh-CN" sz="3200" b="1" dirty="0" smtClean="0">
              <a:solidFill>
                <a:srgbClr val="4C9A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rgbClr val="87BFC7"/>
              </a:buClr>
            </a:pPr>
            <a:endParaRPr lang="en-US" altLang="zh-CN" sz="1600" dirty="0" smtClean="0"/>
          </a:p>
          <a:p>
            <a:pPr lvl="0">
              <a:lnSpc>
                <a:spcPct val="150000"/>
              </a:lnSpc>
            </a:pPr>
            <a:r>
              <a:rPr lang="zh-CN" altLang="zh-CN" sz="1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课堂签到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功能，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您可以输入教师公布的签到手势参与签到。签到手势最多输入三次，没有输入或者输入超过三次的学生，系统认为未签失败。签到失败的学生可以联系教师帮助补签。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507783" y="192024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 flipV="1">
            <a:off x="8354989" y="330790"/>
            <a:ext cx="123573" cy="92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331680" y="6391275"/>
            <a:ext cx="2350681" cy="365125"/>
          </a:xfrm>
        </p:spPr>
        <p:txBody>
          <a:bodyPr/>
          <a:lstStyle/>
          <a:p>
            <a:r>
              <a:rPr lang="zh-CN" altLang="en-US" sz="1600" i="1" dirty="0" smtClean="0">
                <a:solidFill>
                  <a:schemeClr val="accent1">
                    <a:lumMod val="75000"/>
                  </a:schemeClr>
                </a:solidFill>
              </a:rPr>
              <a:t>上海外语教育出版社</a:t>
            </a:r>
            <a:endParaRPr lang="zh-CN" alt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280" y="1785620"/>
            <a:ext cx="1962150" cy="3562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645" y="1722120"/>
            <a:ext cx="1962150" cy="3626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580" y="1722120"/>
            <a:ext cx="1974850" cy="3625850"/>
          </a:xfrm>
          <a:prstGeom prst="rect">
            <a:avLst/>
          </a:prstGeom>
        </p:spPr>
      </p:pic>
      <p:sp>
        <p:nvSpPr>
          <p:cNvPr id="9" name="文本框 120"/>
          <p:cNvSpPr txBox="1"/>
          <p:nvPr/>
        </p:nvSpPr>
        <p:spPr>
          <a:xfrm>
            <a:off x="5111248" y="231874"/>
            <a:ext cx="3649915" cy="34316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defRPr/>
            </a:pPr>
            <a:r>
              <a:rPr lang="zh-CN" altLang="en-US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CN" sz="3200" b="1" spc="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WE Learn APP</a:t>
            </a:r>
            <a:endParaRPr lang="zh-CN" altLang="en-US" sz="3200" b="1" spc="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995</Words>
  <Application>Microsoft Office PowerPoint</Application>
  <PresentationFormat>全屏显示(4:3)</PresentationFormat>
  <Paragraphs>94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聚合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zhangfeng</dc:creator>
  <cp:lastModifiedBy>zf</cp:lastModifiedBy>
  <cp:revision>121</cp:revision>
  <dcterms:created xsi:type="dcterms:W3CDTF">2018-08-07T06:23:00Z</dcterms:created>
  <dcterms:modified xsi:type="dcterms:W3CDTF">2020-08-13T06:06:55Z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