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69" r:id="rId2"/>
    <p:sldId id="258" r:id="rId3"/>
    <p:sldId id="316" r:id="rId4"/>
    <p:sldId id="278" r:id="rId5"/>
    <p:sldId id="277" r:id="rId6"/>
    <p:sldId id="260" r:id="rId7"/>
    <p:sldId id="261" r:id="rId8"/>
    <p:sldId id="262" r:id="rId9"/>
    <p:sldId id="304" r:id="rId10"/>
    <p:sldId id="263" r:id="rId11"/>
    <p:sldId id="270" r:id="rId12"/>
    <p:sldId id="305" r:id="rId13"/>
    <p:sldId id="315" r:id="rId14"/>
    <p:sldId id="293" r:id="rId15"/>
    <p:sldId id="294" r:id="rId16"/>
    <p:sldId id="271" r:id="rId17"/>
    <p:sldId id="300" r:id="rId18"/>
    <p:sldId id="275" r:id="rId19"/>
    <p:sldId id="274" r:id="rId2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>
          <p15:clr>
            <a:srgbClr val="A4A3A4"/>
          </p15:clr>
        </p15:guide>
        <p15:guide id="2" pos="284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eng" initials="z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C0DB"/>
    <a:srgbClr val="1B98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2"/>
      </p:cViewPr>
      <p:guideLst>
        <p:guide orient="horz" pos="2165"/>
        <p:guide pos="284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C6D08C-69AA-4E3F-A168-088C147E9F20}" type="doc">
      <dgm:prSet loTypeId="urn:microsoft.com/office/officeart/2005/8/layout/rings+Icon" loCatId="relationship" qsTypeId="urn:microsoft.com/office/officeart/2005/8/quickstyle/simple1#1" qsCatId="simple" csTypeId="urn:microsoft.com/office/officeart/2005/8/colors/colorful1#1" csCatId="colorful" phldr="1"/>
      <dgm:spPr/>
      <dgm:t>
        <a:bodyPr/>
        <a:lstStyle/>
        <a:p>
          <a:endParaRPr lang="zh-CN" altLang="en-US"/>
        </a:p>
      </dgm:t>
    </dgm:pt>
    <dgm:pt modelId="{0E88E045-AB89-4536-ACDA-C1F3A6B12BC3}">
      <dgm:prSet phldrT="[文本]" custT="1"/>
      <dgm:spPr/>
      <dgm:t>
        <a:bodyPr/>
        <a:lstStyle/>
        <a:p>
          <a:r>
            <a:rPr lang="zh-CN" altLang="en-US" sz="1600" dirty="0" smtClean="0"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rPr>
            <a:t>学习设置</a:t>
          </a:r>
          <a:endParaRPr lang="zh-CN" altLang="en-US" sz="1600" dirty="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6CF1BA00-8A7C-40BA-8DFC-11736DF6CF88}" type="parTrans" cxnId="{9275C0FC-E17F-441F-9F44-0B209C7476BA}">
      <dgm:prSet/>
      <dgm:spPr/>
      <dgm:t>
        <a:bodyPr/>
        <a:lstStyle/>
        <a:p>
          <a:endParaRPr lang="zh-CN" altLang="en-US" sz="160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777EC6A4-59FB-442F-9475-DFC882AD10FE}" type="sibTrans" cxnId="{9275C0FC-E17F-441F-9F44-0B209C7476BA}">
      <dgm:prSet/>
      <dgm:spPr/>
      <dgm:t>
        <a:bodyPr/>
        <a:lstStyle/>
        <a:p>
          <a:endParaRPr lang="zh-CN" altLang="en-US" sz="160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26181406-B244-4412-AF74-48AF4D922D93}">
      <dgm:prSet phldrT="[文本]" custT="1"/>
      <dgm:spPr/>
      <dgm:t>
        <a:bodyPr/>
        <a:lstStyle/>
        <a:p>
          <a:r>
            <a:rPr lang="zh-CN" altLang="en-US" sz="1600" dirty="0" smtClean="0"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rPr>
            <a:t>任务活动</a:t>
          </a:r>
          <a:endParaRPr lang="zh-CN" altLang="en-US" sz="1600" dirty="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01EB8585-1894-4877-8135-2FC400C5B374}" type="parTrans" cxnId="{A113F47B-96D2-46B7-A73F-9224536A8335}">
      <dgm:prSet/>
      <dgm:spPr/>
      <dgm:t>
        <a:bodyPr/>
        <a:lstStyle/>
        <a:p>
          <a:endParaRPr lang="zh-CN" altLang="en-US" sz="160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BC8A0AF3-5FF7-49BC-91C5-BAD3BCCD7128}" type="sibTrans" cxnId="{A113F47B-96D2-46B7-A73F-9224536A8335}">
      <dgm:prSet/>
      <dgm:spPr/>
      <dgm:t>
        <a:bodyPr/>
        <a:lstStyle/>
        <a:p>
          <a:endParaRPr lang="zh-CN" altLang="en-US" sz="160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4E90B0F7-1D1D-4AE1-83DA-BACF22AC8451}">
      <dgm:prSet phldrT="[文本]" custT="1"/>
      <dgm:spPr/>
      <dgm:t>
        <a:bodyPr/>
        <a:lstStyle/>
        <a:p>
          <a:r>
            <a:rPr lang="zh-CN" altLang="en-US" sz="1600" dirty="0" smtClean="0"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rPr>
            <a:t>公告资料</a:t>
          </a:r>
          <a:endParaRPr lang="zh-CN" altLang="en-US" sz="1600" dirty="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E299C58D-5996-4334-AA08-A86A48452111}" type="parTrans" cxnId="{0AE61D19-5CAF-4369-9CB6-9C3F0C9F2060}">
      <dgm:prSet/>
      <dgm:spPr/>
      <dgm:t>
        <a:bodyPr/>
        <a:lstStyle/>
        <a:p>
          <a:endParaRPr lang="zh-CN" altLang="en-US" sz="160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91F06BEC-56DE-44D4-B593-FEE90884434C}" type="sibTrans" cxnId="{0AE61D19-5CAF-4369-9CB6-9C3F0C9F2060}">
      <dgm:prSet/>
      <dgm:spPr/>
      <dgm:t>
        <a:bodyPr/>
        <a:lstStyle/>
        <a:p>
          <a:endParaRPr lang="zh-CN" altLang="en-US" sz="160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28B737BC-F5DF-47BD-9381-67640481E378}">
      <dgm:prSet phldrT="[文本]" custT="1"/>
      <dgm:spPr/>
      <dgm:t>
        <a:bodyPr/>
        <a:lstStyle/>
        <a:p>
          <a:r>
            <a:rPr lang="zh-CN" altLang="en-US" sz="1600" dirty="0" smtClean="0"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rPr>
            <a:t>问答交流</a:t>
          </a:r>
          <a:endParaRPr lang="zh-CN" altLang="en-US" sz="1600" dirty="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E6E407D7-6AB2-49AD-901D-860FB92FA2BC}" type="parTrans" cxnId="{3F4292CA-F530-4464-9EA5-B2B763BFA2CB}">
      <dgm:prSet/>
      <dgm:spPr/>
      <dgm:t>
        <a:bodyPr/>
        <a:lstStyle/>
        <a:p>
          <a:endParaRPr lang="zh-CN" altLang="en-US" sz="160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CBDF9B38-7D9D-4551-A88D-3C56219C3213}" type="sibTrans" cxnId="{3F4292CA-F530-4464-9EA5-B2B763BFA2CB}">
      <dgm:prSet/>
      <dgm:spPr/>
      <dgm:t>
        <a:bodyPr/>
        <a:lstStyle/>
        <a:p>
          <a:endParaRPr lang="zh-CN" altLang="en-US" sz="160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E11097B7-99E4-4FD8-98FC-D7626674FE30}">
      <dgm:prSet phldrT="[文本]" custT="1"/>
      <dgm:spPr/>
      <dgm:t>
        <a:bodyPr/>
        <a:lstStyle/>
        <a:p>
          <a:r>
            <a:rPr lang="zh-CN" altLang="en-US" sz="1600" dirty="0" smtClean="0"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rPr>
            <a:t>学习监控</a:t>
          </a:r>
          <a:endParaRPr lang="zh-CN" altLang="en-US" sz="1600" dirty="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3193403E-44E0-42B8-A52D-2EFE01D1E30F}" type="parTrans" cxnId="{79BCCCA3-2331-4494-90EE-56672DCD8E73}">
      <dgm:prSet/>
      <dgm:spPr/>
      <dgm:t>
        <a:bodyPr/>
        <a:lstStyle/>
        <a:p>
          <a:endParaRPr lang="zh-CN" altLang="en-US" sz="160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40FF46CF-9078-4D01-AB6D-B9A560DBA72E}" type="sibTrans" cxnId="{79BCCCA3-2331-4494-90EE-56672DCD8E73}">
      <dgm:prSet/>
      <dgm:spPr/>
      <dgm:t>
        <a:bodyPr/>
        <a:lstStyle/>
        <a:p>
          <a:endParaRPr lang="zh-CN" altLang="en-US" sz="160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50EEE61B-BD95-49D8-9C63-D87634C7CB7C}">
      <dgm:prSet phldrT="[文本]" custT="1"/>
      <dgm:spPr/>
      <dgm:t>
        <a:bodyPr/>
        <a:lstStyle/>
        <a:p>
          <a:r>
            <a:rPr lang="zh-CN" altLang="en-US" sz="1600" dirty="0" smtClean="0"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rPr>
            <a:t>学习分析</a:t>
          </a:r>
          <a:endParaRPr lang="zh-CN" altLang="en-US" sz="1600" dirty="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CE9FC9FF-DFA8-49C7-AA6D-49ECB176AC92}" type="parTrans" cxnId="{EBE3BE38-E027-478B-AE6E-D3440B8CF0E5}">
      <dgm:prSet/>
      <dgm:spPr/>
      <dgm:t>
        <a:bodyPr/>
        <a:lstStyle/>
        <a:p>
          <a:endParaRPr lang="zh-CN" altLang="en-US" sz="160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E9A946B4-1C2D-4AAB-9046-EDBD039496EB}" type="sibTrans" cxnId="{EBE3BE38-E027-478B-AE6E-D3440B8CF0E5}">
      <dgm:prSet/>
      <dgm:spPr/>
      <dgm:t>
        <a:bodyPr/>
        <a:lstStyle/>
        <a:p>
          <a:endParaRPr lang="zh-CN" altLang="en-US" sz="160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8BBEE234-7770-40CE-AD36-67406FECA6B3}">
      <dgm:prSet phldrT="[文本]" custT="1"/>
      <dgm:spPr/>
      <dgm:t>
        <a:bodyPr/>
        <a:lstStyle/>
        <a:p>
          <a:r>
            <a:rPr lang="zh-CN" altLang="en-US" sz="1600" dirty="0" smtClean="0"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rPr>
            <a:t>成员审核</a:t>
          </a:r>
          <a:endParaRPr lang="zh-CN" altLang="en-US" sz="1600" dirty="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gm:t>
    </dgm:pt>
    <dgm:pt modelId="{2E62D210-2696-496F-954E-142075CF4246}" type="parTrans" cxnId="{644D201B-F80E-4907-B558-E31ABEE54840}">
      <dgm:prSet/>
      <dgm:spPr/>
      <dgm:t>
        <a:bodyPr/>
        <a:lstStyle/>
        <a:p>
          <a:endParaRPr lang="zh-CN" altLang="en-US"/>
        </a:p>
      </dgm:t>
    </dgm:pt>
    <dgm:pt modelId="{6D06A86D-09AB-433D-940A-626BFEE06350}" type="sibTrans" cxnId="{644D201B-F80E-4907-B558-E31ABEE54840}">
      <dgm:prSet/>
      <dgm:spPr/>
      <dgm:t>
        <a:bodyPr/>
        <a:lstStyle/>
        <a:p>
          <a:endParaRPr lang="zh-CN" altLang="en-US"/>
        </a:p>
      </dgm:t>
    </dgm:pt>
    <dgm:pt modelId="{FD926FAF-78BD-4718-BFB0-9F9738AD3B82}" type="pres">
      <dgm:prSet presAssocID="{FDC6D08C-69AA-4E3F-A168-088C147E9F20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24D4D21C-7DBE-4CDA-9573-EEF976E2C606}" type="pres">
      <dgm:prSet presAssocID="{FDC6D08C-69AA-4E3F-A168-088C147E9F20}" presName="ellipse1" presStyleLbl="venn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BC08BA1-6EB8-42EF-BC20-125FD141D580}" type="pres">
      <dgm:prSet presAssocID="{FDC6D08C-69AA-4E3F-A168-088C147E9F20}" presName="ellipse2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145B6BE-5807-41C4-87B4-587B3DE4055D}" type="pres">
      <dgm:prSet presAssocID="{FDC6D08C-69AA-4E3F-A168-088C147E9F20}" presName="ellipse3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41E8153-63F7-47C6-AD64-4365D6B022FE}" type="pres">
      <dgm:prSet presAssocID="{FDC6D08C-69AA-4E3F-A168-088C147E9F20}" presName="ellipse4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A8F9CEF-0F2C-4F4C-8E2F-B27E80E03151}" type="pres">
      <dgm:prSet presAssocID="{FDC6D08C-69AA-4E3F-A168-088C147E9F20}" presName="ellipse5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3BAA8DC-C23D-4722-A666-F466A6E92ACB}" type="pres">
      <dgm:prSet presAssocID="{FDC6D08C-69AA-4E3F-A168-088C147E9F20}" presName="ellipse6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DEAE71F-8A93-49C2-BBE8-08FFA3506CFA}" type="pres">
      <dgm:prSet presAssocID="{FDC6D08C-69AA-4E3F-A168-088C147E9F20}" presName="ellipse7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787CB0AC-0E51-449F-908A-DD2D4CD84653}" type="presOf" srcId="{E11097B7-99E4-4FD8-98FC-D7626674FE30}" destId="{0DEAE71F-8A93-49C2-BBE8-08FFA3506CFA}" srcOrd="0" destOrd="0" presId="urn:microsoft.com/office/officeart/2005/8/layout/rings+Icon"/>
    <dgm:cxn modelId="{C9528531-B646-4DA4-BA66-1653F07F26E7}" type="presOf" srcId="{8BBEE234-7770-40CE-AD36-67406FECA6B3}" destId="{24D4D21C-7DBE-4CDA-9573-EEF976E2C606}" srcOrd="0" destOrd="0" presId="urn:microsoft.com/office/officeart/2005/8/layout/rings+Icon"/>
    <dgm:cxn modelId="{BDCB543B-8055-4F34-8511-E471DB304590}" type="presOf" srcId="{0E88E045-AB89-4536-ACDA-C1F3A6B12BC3}" destId="{7BC08BA1-6EB8-42EF-BC20-125FD141D580}" srcOrd="0" destOrd="0" presId="urn:microsoft.com/office/officeart/2005/8/layout/rings+Icon"/>
    <dgm:cxn modelId="{79BCCCA3-2331-4494-90EE-56672DCD8E73}" srcId="{FDC6D08C-69AA-4E3F-A168-088C147E9F20}" destId="{E11097B7-99E4-4FD8-98FC-D7626674FE30}" srcOrd="6" destOrd="0" parTransId="{3193403E-44E0-42B8-A52D-2EFE01D1E30F}" sibTransId="{40FF46CF-9078-4D01-AB6D-B9A560DBA72E}"/>
    <dgm:cxn modelId="{3F4292CA-F530-4464-9EA5-B2B763BFA2CB}" srcId="{FDC6D08C-69AA-4E3F-A168-088C147E9F20}" destId="{28B737BC-F5DF-47BD-9381-67640481E378}" srcOrd="4" destOrd="0" parTransId="{E6E407D7-6AB2-49AD-901D-860FB92FA2BC}" sibTransId="{CBDF9B38-7D9D-4551-A88D-3C56219C3213}"/>
    <dgm:cxn modelId="{A113F47B-96D2-46B7-A73F-9224536A8335}" srcId="{FDC6D08C-69AA-4E3F-A168-088C147E9F20}" destId="{26181406-B244-4412-AF74-48AF4D922D93}" srcOrd="2" destOrd="0" parTransId="{01EB8585-1894-4877-8135-2FC400C5B374}" sibTransId="{BC8A0AF3-5FF7-49BC-91C5-BAD3BCCD7128}"/>
    <dgm:cxn modelId="{94D1ABEB-7910-4132-ADDD-FC5D0E4DDA0A}" type="presOf" srcId="{FDC6D08C-69AA-4E3F-A168-088C147E9F20}" destId="{FD926FAF-78BD-4718-BFB0-9F9738AD3B82}" srcOrd="0" destOrd="0" presId="urn:microsoft.com/office/officeart/2005/8/layout/rings+Icon"/>
    <dgm:cxn modelId="{0DF9712B-E4BB-4EB6-A523-EF8ACB762610}" type="presOf" srcId="{26181406-B244-4412-AF74-48AF4D922D93}" destId="{8145B6BE-5807-41C4-87B4-587B3DE4055D}" srcOrd="0" destOrd="0" presId="urn:microsoft.com/office/officeart/2005/8/layout/rings+Icon"/>
    <dgm:cxn modelId="{EE9FCE1C-A01F-435C-B961-9CFFF2CEDD40}" type="presOf" srcId="{4E90B0F7-1D1D-4AE1-83DA-BACF22AC8451}" destId="{941E8153-63F7-47C6-AD64-4365D6B022FE}" srcOrd="0" destOrd="0" presId="urn:microsoft.com/office/officeart/2005/8/layout/rings+Icon"/>
    <dgm:cxn modelId="{9275C0FC-E17F-441F-9F44-0B209C7476BA}" srcId="{FDC6D08C-69AA-4E3F-A168-088C147E9F20}" destId="{0E88E045-AB89-4536-ACDA-C1F3A6B12BC3}" srcOrd="1" destOrd="0" parTransId="{6CF1BA00-8A7C-40BA-8DFC-11736DF6CF88}" sibTransId="{777EC6A4-59FB-442F-9475-DFC882AD10FE}"/>
    <dgm:cxn modelId="{BA53B0A2-9AB6-4C0F-894B-CFEBABC50456}" type="presOf" srcId="{50EEE61B-BD95-49D8-9C63-D87634C7CB7C}" destId="{63BAA8DC-C23D-4722-A666-F466A6E92ACB}" srcOrd="0" destOrd="0" presId="urn:microsoft.com/office/officeart/2005/8/layout/rings+Icon"/>
    <dgm:cxn modelId="{644D201B-F80E-4907-B558-E31ABEE54840}" srcId="{FDC6D08C-69AA-4E3F-A168-088C147E9F20}" destId="{8BBEE234-7770-40CE-AD36-67406FECA6B3}" srcOrd="0" destOrd="0" parTransId="{2E62D210-2696-496F-954E-142075CF4246}" sibTransId="{6D06A86D-09AB-433D-940A-626BFEE06350}"/>
    <dgm:cxn modelId="{0AE61D19-5CAF-4369-9CB6-9C3F0C9F2060}" srcId="{FDC6D08C-69AA-4E3F-A168-088C147E9F20}" destId="{4E90B0F7-1D1D-4AE1-83DA-BACF22AC8451}" srcOrd="3" destOrd="0" parTransId="{E299C58D-5996-4334-AA08-A86A48452111}" sibTransId="{91F06BEC-56DE-44D4-B593-FEE90884434C}"/>
    <dgm:cxn modelId="{17E6F302-ADBB-4660-877F-4D4F0E33D0BB}" type="presOf" srcId="{28B737BC-F5DF-47BD-9381-67640481E378}" destId="{3A8F9CEF-0F2C-4F4C-8E2F-B27E80E03151}" srcOrd="0" destOrd="0" presId="urn:microsoft.com/office/officeart/2005/8/layout/rings+Icon"/>
    <dgm:cxn modelId="{EBE3BE38-E027-478B-AE6E-D3440B8CF0E5}" srcId="{FDC6D08C-69AA-4E3F-A168-088C147E9F20}" destId="{50EEE61B-BD95-49D8-9C63-D87634C7CB7C}" srcOrd="5" destOrd="0" parTransId="{CE9FC9FF-DFA8-49C7-AA6D-49ECB176AC92}" sibTransId="{E9A946B4-1C2D-4AAB-9046-EDBD039496EB}"/>
    <dgm:cxn modelId="{016129C5-660B-4796-AA7D-81AF7AB1E4DC}" type="presParOf" srcId="{FD926FAF-78BD-4718-BFB0-9F9738AD3B82}" destId="{24D4D21C-7DBE-4CDA-9573-EEF976E2C606}" srcOrd="0" destOrd="0" presId="urn:microsoft.com/office/officeart/2005/8/layout/rings+Icon"/>
    <dgm:cxn modelId="{99A4B207-A320-4FE6-BD07-3B88FEFC6588}" type="presParOf" srcId="{FD926FAF-78BD-4718-BFB0-9F9738AD3B82}" destId="{7BC08BA1-6EB8-42EF-BC20-125FD141D580}" srcOrd="1" destOrd="0" presId="urn:microsoft.com/office/officeart/2005/8/layout/rings+Icon"/>
    <dgm:cxn modelId="{C79ACF14-82C0-4C15-BE72-82132FD85C2D}" type="presParOf" srcId="{FD926FAF-78BD-4718-BFB0-9F9738AD3B82}" destId="{8145B6BE-5807-41C4-87B4-587B3DE4055D}" srcOrd="2" destOrd="0" presId="urn:microsoft.com/office/officeart/2005/8/layout/rings+Icon"/>
    <dgm:cxn modelId="{0773AE77-E16F-44A5-B9E5-E5DEE815D9F5}" type="presParOf" srcId="{FD926FAF-78BD-4718-BFB0-9F9738AD3B82}" destId="{941E8153-63F7-47C6-AD64-4365D6B022FE}" srcOrd="3" destOrd="0" presId="urn:microsoft.com/office/officeart/2005/8/layout/rings+Icon"/>
    <dgm:cxn modelId="{7ABBDB70-6EE1-4B4A-A687-BB13EC021263}" type="presParOf" srcId="{FD926FAF-78BD-4718-BFB0-9F9738AD3B82}" destId="{3A8F9CEF-0F2C-4F4C-8E2F-B27E80E03151}" srcOrd="4" destOrd="0" presId="urn:microsoft.com/office/officeart/2005/8/layout/rings+Icon"/>
    <dgm:cxn modelId="{725CF4CF-5BB1-4494-BE23-C5D17D8AF5FF}" type="presParOf" srcId="{FD926FAF-78BD-4718-BFB0-9F9738AD3B82}" destId="{63BAA8DC-C23D-4722-A666-F466A6E92ACB}" srcOrd="5" destOrd="0" presId="urn:microsoft.com/office/officeart/2005/8/layout/rings+Icon"/>
    <dgm:cxn modelId="{2F33E2BD-5AD5-4528-BADD-1EE6F71E008C}" type="presParOf" srcId="{FD926FAF-78BD-4718-BFB0-9F9738AD3B82}" destId="{0DEAE71F-8A93-49C2-BBE8-08FFA3506CFA}" srcOrd="6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4D21C-7DBE-4CDA-9573-EEF976E2C606}">
      <dsp:nvSpPr>
        <dsp:cNvPr id="0" name=""/>
        <dsp:cNvSpPr/>
      </dsp:nvSpPr>
      <dsp:spPr>
        <a:xfrm>
          <a:off x="0" y="48539"/>
          <a:ext cx="823828" cy="82384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rPr>
            <a:t>成员审核</a:t>
          </a:r>
          <a:endParaRPr lang="zh-CN" altLang="en-US" sz="1600" kern="1200" dirty="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sp:txBody>
      <dsp:txXfrm>
        <a:off x="120647" y="169188"/>
        <a:ext cx="582534" cy="582544"/>
      </dsp:txXfrm>
    </dsp:sp>
    <dsp:sp modelId="{7BC08BA1-6EB8-42EF-BC20-125FD141D580}">
      <dsp:nvSpPr>
        <dsp:cNvPr id="0" name=""/>
        <dsp:cNvSpPr/>
      </dsp:nvSpPr>
      <dsp:spPr>
        <a:xfrm>
          <a:off x="421813" y="654731"/>
          <a:ext cx="823828" cy="82384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rPr>
            <a:t>学习设置</a:t>
          </a:r>
          <a:endParaRPr lang="zh-CN" altLang="en-US" sz="1600" kern="1200" dirty="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sp:txBody>
      <dsp:txXfrm>
        <a:off x="542460" y="775380"/>
        <a:ext cx="582534" cy="582544"/>
      </dsp:txXfrm>
    </dsp:sp>
    <dsp:sp modelId="{8145B6BE-5807-41C4-87B4-587B3DE4055D}">
      <dsp:nvSpPr>
        <dsp:cNvPr id="0" name=""/>
        <dsp:cNvSpPr/>
      </dsp:nvSpPr>
      <dsp:spPr>
        <a:xfrm>
          <a:off x="843963" y="48539"/>
          <a:ext cx="823828" cy="82384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rPr>
            <a:t>任务活动</a:t>
          </a:r>
          <a:endParaRPr lang="zh-CN" altLang="en-US" sz="1600" kern="1200" dirty="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sp:txBody>
      <dsp:txXfrm>
        <a:off x="964610" y="169188"/>
        <a:ext cx="582534" cy="582544"/>
      </dsp:txXfrm>
    </dsp:sp>
    <dsp:sp modelId="{941E8153-63F7-47C6-AD64-4365D6B022FE}">
      <dsp:nvSpPr>
        <dsp:cNvPr id="0" name=""/>
        <dsp:cNvSpPr/>
      </dsp:nvSpPr>
      <dsp:spPr>
        <a:xfrm>
          <a:off x="1265776" y="654731"/>
          <a:ext cx="823828" cy="82384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rPr>
            <a:t>公告资料</a:t>
          </a:r>
          <a:endParaRPr lang="zh-CN" altLang="en-US" sz="1600" kern="1200" dirty="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sp:txBody>
      <dsp:txXfrm>
        <a:off x="1386423" y="775380"/>
        <a:ext cx="582534" cy="582544"/>
      </dsp:txXfrm>
    </dsp:sp>
    <dsp:sp modelId="{3A8F9CEF-0F2C-4F4C-8E2F-B27E80E03151}">
      <dsp:nvSpPr>
        <dsp:cNvPr id="0" name=""/>
        <dsp:cNvSpPr/>
      </dsp:nvSpPr>
      <dsp:spPr>
        <a:xfrm>
          <a:off x="1687926" y="48539"/>
          <a:ext cx="823828" cy="823842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rPr>
            <a:t>问答交流</a:t>
          </a:r>
          <a:endParaRPr lang="zh-CN" altLang="en-US" sz="1600" kern="1200" dirty="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sp:txBody>
      <dsp:txXfrm>
        <a:off x="1808573" y="169188"/>
        <a:ext cx="582534" cy="582544"/>
      </dsp:txXfrm>
    </dsp:sp>
    <dsp:sp modelId="{63BAA8DC-C23D-4722-A666-F466A6E92ACB}">
      <dsp:nvSpPr>
        <dsp:cNvPr id="0" name=""/>
        <dsp:cNvSpPr/>
      </dsp:nvSpPr>
      <dsp:spPr>
        <a:xfrm>
          <a:off x="2109739" y="654731"/>
          <a:ext cx="823828" cy="82384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rPr>
            <a:t>学习分析</a:t>
          </a:r>
          <a:endParaRPr lang="zh-CN" altLang="en-US" sz="1600" kern="1200" dirty="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sp:txBody>
      <dsp:txXfrm>
        <a:off x="2230386" y="775380"/>
        <a:ext cx="582534" cy="582544"/>
      </dsp:txXfrm>
    </dsp:sp>
    <dsp:sp modelId="{0DEAE71F-8A93-49C2-BBE8-08FFA3506CFA}">
      <dsp:nvSpPr>
        <dsp:cNvPr id="0" name=""/>
        <dsp:cNvSpPr/>
      </dsp:nvSpPr>
      <dsp:spPr>
        <a:xfrm>
          <a:off x="2531889" y="48539"/>
          <a:ext cx="823828" cy="82384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rPr>
            <a:t>学习监控</a:t>
          </a:r>
          <a:endParaRPr lang="zh-CN" altLang="en-US" sz="1600" kern="1200" dirty="0">
            <a:latin typeface="经典细圆简" panose="02010609000101010101" pitchFamily="49" charset="-122"/>
            <a:ea typeface="经典细圆简" panose="02010609000101010101" pitchFamily="49" charset="-122"/>
            <a:cs typeface="经典细圆简" panose="02010609000101010101" pitchFamily="49" charset="-122"/>
          </a:endParaRPr>
        </a:p>
      </dsp:txBody>
      <dsp:txXfrm>
        <a:off x="2652536" y="169188"/>
        <a:ext cx="582534" cy="582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互连圆环"/>
  <dgm:desc val="用于显示重叠或互相关联的想法或概念。前七行的 1 级文本对应一个圆环。不使用的文本不出现，但是在切换版式后仍然可用。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6F96D-EE62-420D-A217-F9FF6E72E221}" type="datetimeFigureOut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5080F-D26A-4538-BBBE-D8319D537D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19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5080F-D26A-4538-BBBE-D8319D537D6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160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135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任意多边形 6"/>
            <p:cNvSpPr/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任意多边形 7"/>
            <p:cNvSpPr/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任意多边形 10"/>
            <p:cNvSpPr/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7C398B-C353-49DC-B880-D9C17AF4DED9}" type="datetime1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r>
              <a:rPr lang="zh-CN" altLang="en-US" smtClean="0"/>
              <a:t>上海外语教育出版社</a:t>
            </a:r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7EB5-A175-408C-AB63-C53122636660}" type="datetime1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上海外语教育出版社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520B-E93F-49F4-A026-FCD39DFEC91E}" type="datetime1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上海外语教育出版社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E2082-D92F-4C9D-87A5-4A5598BFD96C}" type="datetime1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上海外语教育出版社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0DF70-E3AF-4155-977F-D529EF740253}" type="datetime1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上海外语教育出版社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燕尾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5CE03-4C2B-4E71-886E-CE71DC127BB5}" type="datetime1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上海外语教育出版社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AEE7-0258-4731-9EB5-0C3A4674FBF8}" type="datetime1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上海外语教育出版社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94CB1-3CD0-497B-B0C2-EB626393423B}" type="datetime1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上海外语教育出版社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A850B-0CBD-4E56-9E90-0BC7C2556B8D}" type="datetime1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上海外语教育出版社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76763AA7-2176-454C-AC57-A1CD847E353A}" type="datetime1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上海外语教育出版社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415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EEDCB4-B66F-4C9E-9BDD-7C8B3A8559DB}" type="datetime1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上海外语教育出版社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/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任意多边形 8"/>
          <p:cNvSpPr/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角三角形 9"/>
          <p:cNvSpPr/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燕尾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任意多边形 11"/>
          <p:cNvSpPr/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角三角形 13"/>
          <p:cNvSpPr/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134DA221-01C3-430A-81C7-C8BDAEB17DC2}" type="datetime1">
              <a:rPr lang="zh-CN" altLang="en-US" smtClean="0"/>
              <a:t>2020/8/13</a:t>
            </a:fld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上海外语教育出版社</a:t>
            </a:r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5905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 panose="05040102010807070707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665" indent="-228600" algn="l" rtl="0" eaLnBrk="1" latinLnBrk="0" hangingPunct="1">
        <a:spcBef>
          <a:spcPts val="325"/>
        </a:spcBef>
        <a:buClr>
          <a:schemeClr val="accent1"/>
        </a:buClr>
        <a:buFont typeface="Verdana" panose="020B0604030504040204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790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 panose="05020102010507070707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3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2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5.png"/><Relationship Id="rId2" Type="http://schemas.openxmlformats.org/officeDocument/2006/relationships/image" Target="../media/image2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4.png"/><Relationship Id="rId5" Type="http://schemas.openxmlformats.org/officeDocument/2006/relationships/image" Target="../media/image79.png"/><Relationship Id="rId15" Type="http://schemas.openxmlformats.org/officeDocument/2006/relationships/image" Target="../media/image88.png"/><Relationship Id="rId10" Type="http://schemas.openxmlformats.org/officeDocument/2006/relationships/image" Target="../media/image62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6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04548" y="1541299"/>
            <a:ext cx="547260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WE Learn </a:t>
            </a:r>
            <a:r>
              <a:rPr lang="en-US" altLang="zh-CN" sz="4400" b="1" dirty="0" smtClean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APP</a:t>
            </a:r>
          </a:p>
          <a:p>
            <a:endParaRPr lang="en-US" altLang="zh-CN" dirty="0" smtClean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创造全新的学习</a:t>
            </a: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体验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300192" y="6309320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3757682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 smtClean="0"/>
              <a:t>培训师：</a:t>
            </a:r>
            <a:endParaRPr lang="en-US" altLang="zh-CN" dirty="0" smtClean="0"/>
          </a:p>
          <a:p>
            <a:pPr algn="dist"/>
            <a:endParaRPr lang="en-US" altLang="zh-CN" dirty="0" smtClean="0"/>
          </a:p>
          <a:p>
            <a:pPr algn="dist"/>
            <a:r>
              <a:rPr lang="zh-CN" altLang="en-US" dirty="0"/>
              <a:t>培训</a:t>
            </a:r>
            <a:r>
              <a:rPr lang="zh-CN" altLang="en-US" dirty="0" smtClean="0"/>
              <a:t>日期：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40685" y="3757930"/>
            <a:ext cx="2038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***</a:t>
            </a:r>
          </a:p>
          <a:p>
            <a:endParaRPr lang="en-US" altLang="zh-CN" dirty="0"/>
          </a:p>
          <a:p>
            <a:r>
              <a:rPr lang="en-US" altLang="zh-CN" dirty="0" smtClean="0"/>
              <a:t>****</a:t>
            </a:r>
            <a:r>
              <a:rPr lang="zh-CN" altLang="en-US" dirty="0" smtClean="0"/>
              <a:t>年</a:t>
            </a:r>
            <a:r>
              <a:rPr lang="en-US" altLang="zh-CN" dirty="0" smtClean="0"/>
              <a:t>**</a:t>
            </a:r>
            <a:r>
              <a:rPr lang="zh-CN" altLang="en-US" dirty="0" smtClean="0"/>
              <a:t>月</a:t>
            </a:r>
            <a:r>
              <a:rPr lang="en-US" altLang="zh-CN" dirty="0" smtClean="0"/>
              <a:t>**</a:t>
            </a:r>
            <a:r>
              <a:rPr lang="zh-CN" altLang="en-US" dirty="0" smtClean="0"/>
              <a:t>日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6012180" y="980440"/>
            <a:ext cx="2303780" cy="4536440"/>
            <a:chOff x="9468" y="1544"/>
            <a:chExt cx="3628" cy="7144"/>
          </a:xfrm>
        </p:grpSpPr>
        <p:pic>
          <p:nvPicPr>
            <p:cNvPr id="3" name="Picture 7" descr="C:\Users\Q\Desktop\课程中心Temp\截图3\QQ图片20170301170245 副本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8" y="1544"/>
              <a:ext cx="3629" cy="7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8" y="2427"/>
              <a:ext cx="3243" cy="539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039845" y="1192847"/>
            <a:ext cx="2330450" cy="4752340"/>
            <a:chOff x="1142949" y="374904"/>
            <a:chExt cx="2330450" cy="4752340"/>
          </a:xfrm>
        </p:grpSpPr>
        <p:pic>
          <p:nvPicPr>
            <p:cNvPr id="3" name="Picture 7" descr="C:\Users\Q\Desktop\课程中心Temp\截图3\QQ图片20170301170245 副本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49" y="374904"/>
              <a:ext cx="2330450" cy="475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426" y="950874"/>
              <a:ext cx="2052926" cy="3600400"/>
            </a:xfrm>
            <a:prstGeom prst="rect">
              <a:avLst/>
            </a:prstGeom>
          </p:spPr>
        </p:pic>
      </p:grpSp>
      <p:sp>
        <p:nvSpPr>
          <p:cNvPr id="10" name="内容占位符 2"/>
          <p:cNvSpPr txBox="1"/>
          <p:nvPr/>
        </p:nvSpPr>
        <p:spPr>
          <a:xfrm>
            <a:off x="642910" y="836712"/>
            <a:ext cx="5441258" cy="55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p"/>
            </a:pPr>
            <a:r>
              <a:rPr lang="zh-CN" altLang="en-US" sz="32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学习监控</a:t>
            </a: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在手机上方便的查看</a:t>
            </a:r>
            <a:r>
              <a:rPr lang="zh-CN" altLang="en-US" sz="1600" dirty="0" smtClean="0">
                <a:solidFill>
                  <a:srgbClr val="C00000"/>
                </a:solidFill>
              </a:rPr>
              <a:t>课程进度</a:t>
            </a:r>
            <a:r>
              <a:rPr lang="zh-CN" altLang="en-US" sz="1600" dirty="0" smtClean="0"/>
              <a:t>与</a:t>
            </a:r>
            <a:r>
              <a:rPr lang="zh-CN" altLang="en-US" sz="1600" dirty="0" smtClean="0">
                <a:solidFill>
                  <a:srgbClr val="C00000"/>
                </a:solidFill>
              </a:rPr>
              <a:t>学生记录</a:t>
            </a:r>
            <a:endParaRPr lang="en-US" altLang="zh-CN" sz="1600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进度：统计了每个单元学生完成进度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记录：统计了学生当天、本周、本月的学习时长，并且按照时间轴的顺序列出了学生的最近操作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331680" y="6391275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040" y="1767840"/>
            <a:ext cx="2096135" cy="360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43" y="1754266"/>
            <a:ext cx="2083032" cy="361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43" y="1753890"/>
            <a:ext cx="2075065" cy="361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96" y="1752912"/>
            <a:ext cx="2085210" cy="358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文本框 120"/>
          <p:cNvSpPr txBox="1"/>
          <p:nvPr/>
        </p:nvSpPr>
        <p:spPr>
          <a:xfrm>
            <a:off x="5039493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WE Learn </a:t>
            </a:r>
            <a:r>
              <a:rPr lang="en-US" altLang="zh-CN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APP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6039514" y="1186230"/>
            <a:ext cx="2330450" cy="4752340"/>
            <a:chOff x="1142949" y="374904"/>
            <a:chExt cx="2330450" cy="4752340"/>
          </a:xfrm>
        </p:grpSpPr>
        <p:pic>
          <p:nvPicPr>
            <p:cNvPr id="19" name="Picture 7" descr="C:\Users\Q\Desktop\课程中心Temp\截图3\QQ图片20170301170245 副本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49" y="374904"/>
              <a:ext cx="2330450" cy="475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426" y="950874"/>
              <a:ext cx="2052926" cy="3600400"/>
            </a:xfrm>
            <a:prstGeom prst="rect">
              <a:avLst/>
            </a:prstGeom>
          </p:spPr>
        </p:pic>
      </p:grpSp>
      <p:sp>
        <p:nvSpPr>
          <p:cNvPr id="10" name="内容占位符 2"/>
          <p:cNvSpPr txBox="1"/>
          <p:nvPr/>
        </p:nvSpPr>
        <p:spPr>
          <a:xfrm>
            <a:off x="642910" y="836712"/>
            <a:ext cx="5441258" cy="55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p"/>
            </a:pPr>
            <a:r>
              <a:rPr lang="zh-CN" altLang="en-US" sz="32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学习分析</a:t>
            </a: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en-US" altLang="zh-CN" sz="1600" dirty="0" smtClean="0"/>
          </a:p>
          <a:p>
            <a:pPr lvl="0"/>
            <a:r>
              <a:rPr lang="zh-CN" altLang="en-US" sz="1600" dirty="0" smtClean="0"/>
              <a:t>学习分析</a:t>
            </a:r>
            <a:r>
              <a:rPr lang="zh-CN" altLang="zh-CN" sz="1600" dirty="0" smtClean="0"/>
              <a:t>提供</a:t>
            </a:r>
            <a:r>
              <a:rPr lang="zh-CN" altLang="zh-CN" sz="1600" dirty="0"/>
              <a:t>本班所有学生的</a:t>
            </a:r>
            <a:r>
              <a:rPr lang="zh-CN" altLang="zh-CN" sz="1600" dirty="0">
                <a:solidFill>
                  <a:srgbClr val="C00000"/>
                </a:solidFill>
              </a:rPr>
              <a:t>正误情况</a:t>
            </a:r>
            <a:r>
              <a:rPr lang="zh-CN" altLang="zh-CN" sz="1600" dirty="0"/>
              <a:t>和</a:t>
            </a:r>
            <a:r>
              <a:rPr lang="zh-CN" altLang="zh-CN" sz="1600" dirty="0">
                <a:solidFill>
                  <a:srgbClr val="C00000"/>
                </a:solidFill>
              </a:rPr>
              <a:t>进度情况</a:t>
            </a:r>
            <a:r>
              <a:rPr lang="zh-CN" altLang="zh-CN" sz="1600" dirty="0"/>
              <a:t>的统计信息，并计算班级及个人的正确率和进度。同时平台会为您显示正确率太低的习题及落后学生名单，便于您掌握班级学习情况，及时查缺补漏，更有针对性地进行教学干预，提高教学效果。</a:t>
            </a:r>
          </a:p>
          <a:p>
            <a:pPr lvl="0"/>
            <a:r>
              <a:rPr lang="zh-CN" altLang="zh-CN" sz="1600" b="1" dirty="0">
                <a:solidFill>
                  <a:srgbClr val="C00000"/>
                </a:solidFill>
              </a:rPr>
              <a:t>课程难点</a:t>
            </a:r>
            <a:r>
              <a:rPr lang="zh-CN" altLang="zh-CN" sz="1600" dirty="0"/>
              <a:t>：列出本课程正确率倒数的十个练习（且正确率低于</a:t>
            </a:r>
            <a:r>
              <a:rPr lang="en-US" altLang="zh-CN" sz="1600" dirty="0"/>
              <a:t>80%</a:t>
            </a:r>
            <a:r>
              <a:rPr lang="zh-CN" altLang="zh-CN" sz="1600" dirty="0"/>
              <a:t>）；</a:t>
            </a:r>
          </a:p>
          <a:p>
            <a:r>
              <a:rPr lang="zh-CN" altLang="zh-CN" sz="1600" b="1" dirty="0">
                <a:solidFill>
                  <a:srgbClr val="C00000"/>
                </a:solidFill>
              </a:rPr>
              <a:t>需要关注的学生</a:t>
            </a:r>
            <a:r>
              <a:rPr lang="zh-CN" altLang="zh-CN" sz="1600" dirty="0"/>
              <a:t>：列出班级内本课程正确率、学习时长、进度指标中倒数的五名学生（且同时与该指标平均值差距大于</a:t>
            </a:r>
            <a:r>
              <a:rPr lang="en-US" altLang="zh-CN" sz="1600" dirty="0"/>
              <a:t>5%</a:t>
            </a:r>
            <a:r>
              <a:rPr lang="zh-CN" altLang="zh-CN" sz="1600" dirty="0"/>
              <a:t>）</a:t>
            </a:r>
            <a:r>
              <a:rPr lang="zh-CN" altLang="zh-CN" sz="1600" dirty="0" smtClean="0"/>
              <a:t>。</a:t>
            </a:r>
            <a:endParaRPr lang="en-US" altLang="zh-CN" sz="1600" dirty="0" smtClean="0"/>
          </a:p>
        </p:txBody>
      </p:sp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331680" y="6391275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938" y="1768116"/>
            <a:ext cx="2098729" cy="358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23" y="1778276"/>
            <a:ext cx="2083032" cy="360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310" y="1778000"/>
            <a:ext cx="210439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15" y="1730652"/>
            <a:ext cx="2098829" cy="362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15" y="1730672"/>
            <a:ext cx="2114527" cy="357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310" y="1730375"/>
            <a:ext cx="2120265" cy="35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文本框 120"/>
          <p:cNvSpPr txBox="1"/>
          <p:nvPr/>
        </p:nvSpPr>
        <p:spPr>
          <a:xfrm>
            <a:off x="5039493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WE Learn </a:t>
            </a:r>
            <a:r>
              <a:rPr lang="en-US" altLang="zh-CN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APP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/>
          <p:nvPr/>
        </p:nvSpPr>
        <p:spPr>
          <a:xfrm>
            <a:off x="651165" y="822742"/>
            <a:ext cx="5441258" cy="55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p"/>
            </a:pPr>
            <a:r>
              <a:rPr lang="zh-CN" altLang="en-US" sz="32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查看班级学生</a:t>
            </a: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en-US" altLang="zh-CN" sz="1600" dirty="0" smtClean="0"/>
              <a:t>        </a:t>
            </a:r>
            <a:r>
              <a:rPr lang="zh-CN" altLang="en-US" sz="1600" dirty="0" smtClean="0"/>
              <a:t>在班级教学管理使用</a:t>
            </a:r>
            <a:r>
              <a:rPr lang="en-US" altLang="zh-CN" sz="1600" dirty="0" smtClean="0"/>
              <a:t>“</a:t>
            </a:r>
            <a:r>
              <a:rPr lang="zh-CN" altLang="en-US" sz="1600" dirty="0" smtClean="0"/>
              <a:t>班级学生</a:t>
            </a:r>
            <a:r>
              <a:rPr lang="en-US" altLang="zh-CN" sz="1600" dirty="0" smtClean="0"/>
              <a:t>”</a:t>
            </a:r>
            <a:r>
              <a:rPr lang="zh-CN" altLang="en-US" sz="1600" dirty="0" smtClean="0"/>
              <a:t>功能，即可查看到班级的所有学生列表。</a:t>
            </a:r>
            <a:endParaRPr lang="en-US" altLang="zh-CN" sz="1600" dirty="0" smtClean="0"/>
          </a:p>
        </p:txBody>
      </p:sp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339982" y="6377256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" name="文本框 120"/>
          <p:cNvSpPr txBox="1"/>
          <p:nvPr/>
        </p:nvSpPr>
        <p:spPr>
          <a:xfrm>
            <a:off x="5039493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WE Learn </a:t>
            </a:r>
            <a:r>
              <a:rPr lang="en-US" altLang="zh-CN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APP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170" y="4293096"/>
            <a:ext cx="476190" cy="41904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953632" y="1051560"/>
            <a:ext cx="2330450" cy="4752340"/>
            <a:chOff x="7080023" y="814196"/>
            <a:chExt cx="2330450" cy="4752340"/>
          </a:xfrm>
        </p:grpSpPr>
        <p:pic>
          <p:nvPicPr>
            <p:cNvPr id="18" name="Picture 7" descr="C:\Users\Q\Desktop\课程中心Temp\截图3\QQ图片20170301170245 副本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0023" y="814196"/>
              <a:ext cx="2330450" cy="475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7842" y="1410188"/>
              <a:ext cx="2074812" cy="3613443"/>
            </a:xfrm>
            <a:prstGeom prst="rect">
              <a:avLst/>
            </a:prstGeom>
          </p:spPr>
        </p:pic>
      </p:grpSp>
      <p:sp>
        <p:nvSpPr>
          <p:cNvPr id="8" name="矩形标注 7"/>
          <p:cNvSpPr/>
          <p:nvPr/>
        </p:nvSpPr>
        <p:spPr>
          <a:xfrm>
            <a:off x="4737968" y="5260995"/>
            <a:ext cx="1354455" cy="421640"/>
          </a:xfrm>
          <a:prstGeom prst="wedgeRectCallout">
            <a:avLst>
              <a:gd name="adj1" fmla="val 64299"/>
              <a:gd name="adj2" fmla="val -115210"/>
            </a:avLst>
          </a:prstGeom>
          <a:ln w="22225" cap="flat" cmpd="sng">
            <a:solidFill>
              <a:schemeClr val="bg1"/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红点提醒说明该班级有学生申请退班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451" y="1642765"/>
            <a:ext cx="2074812" cy="36182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/>
          <p:nvPr/>
        </p:nvSpPr>
        <p:spPr>
          <a:xfrm>
            <a:off x="642910" y="836712"/>
            <a:ext cx="5441258" cy="55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p"/>
            </a:pPr>
            <a:r>
              <a:rPr lang="zh-CN" altLang="en-US" sz="32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历史学期班级</a:t>
            </a: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学期：学期分为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</a:rPr>
              <a:t>春季学期</a:t>
            </a:r>
            <a:r>
              <a:rPr lang="zh-CN" altLang="en-US" sz="1600" dirty="0" smtClean="0"/>
              <a:t>和</a:t>
            </a:r>
            <a:r>
              <a:rPr lang="zh-CN" altLang="en-US" sz="1600" dirty="0" smtClean="0">
                <a:solidFill>
                  <a:schemeClr val="bg2">
                    <a:lumMod val="25000"/>
                  </a:schemeClr>
                </a:solidFill>
              </a:rPr>
              <a:t>秋季学期</a:t>
            </a:r>
            <a:r>
              <a:rPr lang="zh-CN" altLang="en-US" sz="1600" dirty="0" smtClean="0"/>
              <a:t>。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春季学期默认截至时间为当年的</a:t>
            </a:r>
            <a:r>
              <a:rPr lang="en-US" altLang="zh-CN" sz="1600" dirty="0" smtClean="0"/>
              <a:t>7</a:t>
            </a:r>
            <a:r>
              <a:rPr lang="zh-CN" altLang="en-US" sz="1600" dirty="0" smtClean="0"/>
              <a:t>月</a:t>
            </a:r>
            <a:r>
              <a:rPr lang="en-US" altLang="zh-CN" sz="1600" dirty="0" smtClean="0"/>
              <a:t>30</a:t>
            </a:r>
            <a:r>
              <a:rPr lang="zh-CN" altLang="en-US" sz="1600" dirty="0" smtClean="0"/>
              <a:t>日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秋季学期默认截至时间为次年的</a:t>
            </a:r>
            <a:r>
              <a:rPr lang="en-US" altLang="zh-CN" sz="1600" dirty="0" smtClean="0"/>
              <a:t>2</a:t>
            </a:r>
            <a:r>
              <a:rPr lang="zh-CN" altLang="en-US" sz="1600" dirty="0" smtClean="0"/>
              <a:t>月</a:t>
            </a:r>
            <a:r>
              <a:rPr lang="en-US" altLang="zh-CN" sz="1600" dirty="0" smtClean="0"/>
              <a:t>15</a:t>
            </a:r>
            <a:r>
              <a:rPr lang="zh-CN" altLang="en-US" sz="1600" dirty="0" smtClean="0"/>
              <a:t>日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endParaRPr lang="en-US" altLang="zh-CN" sz="1600" dirty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班级到期后，系统自动将班级归到历史学期班级中，但是不影响学生正常学习和教师期末对班级进行成绩统计。</a:t>
            </a:r>
            <a:endParaRPr lang="en-US" altLang="zh-CN" sz="1600" dirty="0" smtClean="0"/>
          </a:p>
        </p:txBody>
      </p:sp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331680" y="6391275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" name="文本框 120"/>
          <p:cNvSpPr txBox="1"/>
          <p:nvPr/>
        </p:nvSpPr>
        <p:spPr>
          <a:xfrm>
            <a:off x="5039493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WE Learn </a:t>
            </a:r>
            <a:r>
              <a:rPr lang="en-US" altLang="zh-CN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APP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04025" y="3717290"/>
            <a:ext cx="792480" cy="360045"/>
          </a:xfrm>
          <a:prstGeom prst="rect">
            <a:avLst/>
          </a:prstGeom>
          <a:noFill/>
          <a:ln w="158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6039485" y="1196975"/>
            <a:ext cx="2228850" cy="4752340"/>
            <a:chOff x="6039485" y="1196975"/>
            <a:chExt cx="2228850" cy="4752340"/>
          </a:xfrm>
        </p:grpSpPr>
        <p:pic>
          <p:nvPicPr>
            <p:cNvPr id="7" name="Picture 7" descr="C:\Users\Q\Desktop\课程中心Temp\截图3\QQ图片20170301170245 副本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485" y="1196975"/>
              <a:ext cx="2228850" cy="475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组合 12"/>
            <p:cNvGrpSpPr/>
            <p:nvPr/>
          </p:nvGrpSpPr>
          <p:grpSpPr>
            <a:xfrm>
              <a:off x="6179508" y="1747586"/>
              <a:ext cx="1992892" cy="3617047"/>
              <a:chOff x="6179508" y="1747586"/>
              <a:chExt cx="1992892" cy="3617047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79508" y="4077335"/>
                <a:ext cx="1992892" cy="1287298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79508" y="1747586"/>
                <a:ext cx="1992892" cy="255868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/>
          <p:nvPr/>
        </p:nvSpPr>
        <p:spPr>
          <a:xfrm>
            <a:off x="642910" y="836712"/>
            <a:ext cx="5441258" cy="55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p"/>
            </a:pPr>
            <a:r>
              <a:rPr lang="zh-CN" altLang="en-US" sz="3200" b="1" dirty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资源库</a:t>
            </a: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C00000"/>
                </a:solidFill>
              </a:rPr>
              <a:t>资源库</a:t>
            </a:r>
            <a:r>
              <a:rPr lang="zh-CN" altLang="en-US" sz="1600" dirty="0" smtClean="0"/>
              <a:t>：在</a:t>
            </a:r>
            <a:r>
              <a:rPr lang="en-US" altLang="zh-CN" sz="1600" dirty="0" smtClean="0"/>
              <a:t>“</a:t>
            </a:r>
            <a:r>
              <a:rPr lang="zh-CN" altLang="en-US" sz="1600" dirty="0" smtClean="0"/>
              <a:t>发现</a:t>
            </a:r>
            <a:r>
              <a:rPr lang="en-US" altLang="zh-CN" sz="1600" dirty="0" smtClean="0"/>
              <a:t>”</a:t>
            </a:r>
            <a:r>
              <a:rPr lang="zh-CN" altLang="en-US" sz="1600" dirty="0" smtClean="0"/>
              <a:t>板块中，可以查看资源库内容，包括音频、视频、阅读、微课资源。内容与 </a:t>
            </a:r>
            <a:r>
              <a:rPr lang="en-US" altLang="zh-CN" sz="1600" dirty="0" smtClean="0"/>
              <a:t>WE </a:t>
            </a:r>
            <a:r>
              <a:rPr lang="zh-CN" altLang="en-US" sz="1600" dirty="0" smtClean="0"/>
              <a:t>平台（http://we.sflep.com）同步。还可以将合适的资源作为资料提醒发布到班级任务中分享给学生。</a:t>
            </a: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C00000"/>
                </a:solidFill>
              </a:rPr>
              <a:t>我的收藏</a:t>
            </a:r>
            <a:r>
              <a:rPr lang="zh-CN" altLang="en-US" sz="1600" dirty="0"/>
              <a:t>：资源库中的资源可以添加到</a:t>
            </a:r>
            <a:r>
              <a:rPr lang="en-US" altLang="zh-CN" sz="1600" dirty="0"/>
              <a:t>“</a:t>
            </a:r>
            <a:r>
              <a:rPr lang="zh-CN" altLang="en-US" sz="1600" dirty="0"/>
              <a:t>我的收藏</a:t>
            </a:r>
            <a:r>
              <a:rPr lang="en-US" altLang="zh-CN" sz="1600" dirty="0"/>
              <a:t>”</a:t>
            </a:r>
            <a:r>
              <a:rPr lang="zh-CN" altLang="en-US" sz="1600" dirty="0"/>
              <a:t>，在</a:t>
            </a:r>
            <a:r>
              <a:rPr lang="en-US" altLang="zh-CN" sz="1600" dirty="0"/>
              <a:t>“</a:t>
            </a:r>
            <a:r>
              <a:rPr lang="zh-CN" altLang="en-US" sz="1600" dirty="0"/>
              <a:t>我的</a:t>
            </a:r>
            <a:r>
              <a:rPr lang="en-US" altLang="zh-CN" sz="1600" dirty="0"/>
              <a:t>”-“</a:t>
            </a:r>
            <a:r>
              <a:rPr lang="zh-CN" altLang="en-US" sz="1600" dirty="0"/>
              <a:t>我的收藏</a:t>
            </a:r>
            <a:r>
              <a:rPr lang="en-US" altLang="zh-CN" sz="1600" dirty="0"/>
              <a:t>”</a:t>
            </a:r>
            <a:r>
              <a:rPr lang="zh-CN" altLang="en-US" sz="1600" dirty="0"/>
              <a:t>中可查看。</a:t>
            </a:r>
          </a:p>
        </p:txBody>
      </p:sp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331680" y="6391275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" name="文本框 120"/>
          <p:cNvSpPr txBox="1"/>
          <p:nvPr/>
        </p:nvSpPr>
        <p:spPr>
          <a:xfrm>
            <a:off x="5039493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WE Learn </a:t>
            </a:r>
            <a:r>
              <a:rPr lang="en-US" altLang="zh-CN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APP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039485" y="1196975"/>
            <a:ext cx="2330450" cy="4752340"/>
            <a:chOff x="9511" y="1885"/>
            <a:chExt cx="3670" cy="7484"/>
          </a:xfrm>
        </p:grpSpPr>
        <p:pic>
          <p:nvPicPr>
            <p:cNvPr id="7" name="Picture 7" descr="C:\Users\Q\Desktop\课程中心Temp\截图3\QQ图片20170301170245 副本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1" y="1885"/>
              <a:ext cx="3670" cy="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7" y="2778"/>
              <a:ext cx="3316" cy="5698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945" y="1764030"/>
            <a:ext cx="2105660" cy="3618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3945" y="1764030"/>
            <a:ext cx="2105660" cy="36182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945" y="1764030"/>
            <a:ext cx="2105660" cy="3618230"/>
          </a:xfrm>
          <a:prstGeom prst="rect">
            <a:avLst/>
          </a:prstGeom>
        </p:spPr>
      </p:pic>
      <p:pic>
        <p:nvPicPr>
          <p:cNvPr id="13" name="图片 12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3945" y="1764030"/>
            <a:ext cx="2105025" cy="36182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692264" y="1190521"/>
            <a:ext cx="2177415" cy="4752340"/>
            <a:chOff x="-2358245" y="884691"/>
            <a:chExt cx="2177415" cy="4752340"/>
          </a:xfrm>
        </p:grpSpPr>
        <p:pic>
          <p:nvPicPr>
            <p:cNvPr id="7" name="Picture 7" descr="C:\Users\Q\Desktop\课程中心Temp\截图3\QQ图片20170301170245 副本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58245" y="884691"/>
              <a:ext cx="2177415" cy="475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49912" y="1469251"/>
              <a:ext cx="1978365" cy="3615933"/>
            </a:xfrm>
            <a:prstGeom prst="rect">
              <a:avLst/>
            </a:prstGeom>
          </p:spPr>
        </p:pic>
      </p:grpSp>
      <p:sp>
        <p:nvSpPr>
          <p:cNvPr id="10" name="内容占位符 2"/>
          <p:cNvSpPr txBox="1"/>
          <p:nvPr/>
        </p:nvSpPr>
        <p:spPr>
          <a:xfrm>
            <a:off x="642910" y="836712"/>
            <a:ext cx="5441258" cy="55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p"/>
            </a:pPr>
            <a:r>
              <a:rPr lang="zh-CN" altLang="en-US" sz="3200" b="1" dirty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课堂投屏</a:t>
            </a: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en-US" altLang="zh-CN" sz="1600" dirty="0" smtClean="0"/>
          </a:p>
          <a:p>
            <a:pPr lvl="0">
              <a:lnSpc>
                <a:spcPct val="150000"/>
              </a:lnSpc>
            </a:pPr>
            <a:r>
              <a:rPr lang="zh-CN" altLang="zh-CN" sz="16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课堂投屏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功能，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教师可以在上课时通过投屏功能，在电脑浏览器上展示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App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中的班级任务及资源库内容。建议使用</a:t>
            </a:r>
            <a:r>
              <a:rPr lang="en-US" altLang="zh-CN" sz="16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Chrome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谷歌浏览器进行投屏。</a:t>
            </a:r>
            <a:endParaRPr lang="zh-CN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/>
          </a:p>
        </p:txBody>
      </p:sp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331680" y="6391275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" name="文本框 120"/>
          <p:cNvSpPr txBox="1"/>
          <p:nvPr/>
        </p:nvSpPr>
        <p:spPr>
          <a:xfrm>
            <a:off x="5039493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WE Learn </a:t>
            </a:r>
            <a:r>
              <a:rPr lang="en-US" altLang="zh-CN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APP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6" name="开始投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455" y="1763395"/>
            <a:ext cx="1935480" cy="3609975"/>
          </a:xfrm>
          <a:prstGeom prst="rect">
            <a:avLst/>
          </a:prstGeom>
        </p:spPr>
      </p:pic>
      <p:pic>
        <p:nvPicPr>
          <p:cNvPr id="48" name="手机-投屏状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455" y="1767840"/>
            <a:ext cx="1934845" cy="3610610"/>
          </a:xfrm>
          <a:prstGeom prst="rect">
            <a:avLst/>
          </a:prstGeom>
        </p:spPr>
      </p:pic>
      <p:pic>
        <p:nvPicPr>
          <p:cNvPr id="36" name="锁定屏幕/退出投屏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280" y="1760220"/>
            <a:ext cx="1937385" cy="3618230"/>
          </a:xfrm>
          <a:prstGeom prst="rect">
            <a:avLst/>
          </a:prstGeom>
        </p:spPr>
      </p:pic>
      <p:pic>
        <p:nvPicPr>
          <p:cNvPr id="2" name="手机-音频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060" y="1764030"/>
            <a:ext cx="1919605" cy="3618230"/>
          </a:xfrm>
          <a:prstGeom prst="rect">
            <a:avLst/>
          </a:prstGeom>
        </p:spPr>
      </p:pic>
      <p:grpSp>
        <p:nvGrpSpPr>
          <p:cNvPr id="15" name="网页端-输入投屏码"/>
          <p:cNvGrpSpPr/>
          <p:nvPr/>
        </p:nvGrpSpPr>
        <p:grpSpPr>
          <a:xfrm>
            <a:off x="88265" y="1415415"/>
            <a:ext cx="6431915" cy="4359910"/>
            <a:chOff x="682" y="934"/>
            <a:chExt cx="13292" cy="9370"/>
          </a:xfrm>
        </p:grpSpPr>
        <p:pic>
          <p:nvPicPr>
            <p:cNvPr id="13" name="图片 12" descr="f51956dcb2d8e313c99b62cd08ff2567"/>
            <p:cNvPicPr>
              <a:picLocks noChangeAspect="1"/>
            </p:cNvPicPr>
            <p:nvPr/>
          </p:nvPicPr>
          <p:blipFill>
            <a:blip r:embed="rId8"/>
            <a:srcRect l="11345" t="22715" r="10991" b="22532"/>
            <a:stretch>
              <a:fillRect/>
            </a:stretch>
          </p:blipFill>
          <p:spPr>
            <a:xfrm>
              <a:off x="682" y="934"/>
              <a:ext cx="13292" cy="937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1" y="1226"/>
              <a:ext cx="12743" cy="7395"/>
            </a:xfrm>
            <a:prstGeom prst="rect">
              <a:avLst/>
            </a:prstGeom>
          </p:spPr>
        </p:pic>
      </p:grpSp>
      <p:pic>
        <p:nvPicPr>
          <p:cNvPr id="19" name="网页端-连接成功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915" y="1551305"/>
            <a:ext cx="6167120" cy="3441700"/>
          </a:xfrm>
          <a:prstGeom prst="rect">
            <a:avLst/>
          </a:prstGeom>
        </p:spPr>
      </p:pic>
      <p:grpSp>
        <p:nvGrpSpPr>
          <p:cNvPr id="32" name="网页端-全屏"/>
          <p:cNvGrpSpPr/>
          <p:nvPr/>
        </p:nvGrpSpPr>
        <p:grpSpPr>
          <a:xfrm>
            <a:off x="208467" y="1551305"/>
            <a:ext cx="6179143" cy="3441525"/>
            <a:chOff x="930" y="1228"/>
            <a:chExt cx="13790" cy="7891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8" y="1228"/>
              <a:ext cx="13762" cy="7891"/>
            </a:xfrm>
            <a:prstGeom prst="rect">
              <a:avLst/>
            </a:prstGeom>
          </p:spPr>
        </p:pic>
        <p:sp>
          <p:nvSpPr>
            <p:cNvPr id="31" name="圆角矩形 30"/>
            <p:cNvSpPr/>
            <p:nvPr/>
          </p:nvSpPr>
          <p:spPr>
            <a:xfrm>
              <a:off x="930" y="7631"/>
              <a:ext cx="1701" cy="453"/>
            </a:xfrm>
            <a:prstGeom prst="roundRect">
              <a:avLst/>
            </a:prstGeom>
            <a:noFill/>
            <a:ln w="1905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47" name="直接箭头连接符 46"/>
          <p:cNvCxnSpPr/>
          <p:nvPr/>
        </p:nvCxnSpPr>
        <p:spPr>
          <a:xfrm flipH="1">
            <a:off x="899795" y="3861435"/>
            <a:ext cx="360045" cy="43180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网页端-音频投屏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465" y="1550670"/>
            <a:ext cx="6212205" cy="3441700"/>
          </a:xfrm>
          <a:prstGeom prst="rect">
            <a:avLst/>
          </a:prstGeom>
        </p:spPr>
      </p:pic>
      <p:pic>
        <p:nvPicPr>
          <p:cNvPr id="23" name="网页端-视频投屏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465" y="1551305"/>
            <a:ext cx="6212840" cy="3441700"/>
          </a:xfrm>
          <a:prstGeom prst="rect">
            <a:avLst/>
          </a:prstGeom>
        </p:spPr>
      </p:pic>
      <p:pic>
        <p:nvPicPr>
          <p:cNvPr id="24" name="网页端-阅读投屏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465" y="1551305"/>
            <a:ext cx="6212840" cy="3441700"/>
          </a:xfrm>
          <a:prstGeom prst="rect">
            <a:avLst/>
          </a:prstGeom>
        </p:spPr>
      </p:pic>
      <p:pic>
        <p:nvPicPr>
          <p:cNvPr id="25" name="网页端-作文任务" descr="C:\Users\admin\Desktop\1.png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64465" y="1795463"/>
            <a:ext cx="6212840" cy="2952115"/>
          </a:xfrm>
          <a:prstGeom prst="rect">
            <a:avLst/>
          </a:prstGeom>
        </p:spPr>
      </p:pic>
      <p:pic>
        <p:nvPicPr>
          <p:cNvPr id="34" name="网页端-照片详情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4465" y="1551305"/>
            <a:ext cx="6210935" cy="3441700"/>
          </a:xfrm>
          <a:prstGeom prst="rect">
            <a:avLst/>
          </a:prstGeom>
        </p:spPr>
      </p:pic>
      <p:pic>
        <p:nvPicPr>
          <p:cNvPr id="3" name="手机-视频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12915" y="1755140"/>
            <a:ext cx="1936750" cy="3618230"/>
          </a:xfrm>
          <a:prstGeom prst="rect">
            <a:avLst/>
          </a:prstGeom>
        </p:spPr>
      </p:pic>
      <p:pic>
        <p:nvPicPr>
          <p:cNvPr id="4" name="手机-阅读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30060" y="1759585"/>
            <a:ext cx="1919605" cy="3441700"/>
          </a:xfrm>
          <a:prstGeom prst="rect">
            <a:avLst/>
          </a:prstGeom>
        </p:spPr>
      </p:pic>
      <p:pic>
        <p:nvPicPr>
          <p:cNvPr id="49" name="手机-作文任务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14820" y="1767840"/>
            <a:ext cx="1934845" cy="3610610"/>
          </a:xfrm>
          <a:prstGeom prst="rect">
            <a:avLst/>
          </a:prstGeom>
        </p:spPr>
      </p:pic>
      <p:pic>
        <p:nvPicPr>
          <p:cNvPr id="30" name="手机-照片详情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39585" y="1764030"/>
            <a:ext cx="1909445" cy="3618230"/>
          </a:xfrm>
          <a:prstGeom prst="rect">
            <a:avLst/>
          </a:prstGeom>
        </p:spPr>
      </p:pic>
      <p:pic>
        <p:nvPicPr>
          <p:cNvPr id="28" name="网页端-测试详情" descr="C:\Users\admin\Desktop\2.png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64465" y="1798320"/>
            <a:ext cx="6214110" cy="2947670"/>
          </a:xfrm>
          <a:prstGeom prst="rect">
            <a:avLst/>
          </a:prstGeom>
        </p:spPr>
      </p:pic>
      <p:pic>
        <p:nvPicPr>
          <p:cNvPr id="29" name="手机-测试详情" descr="C:\Users\admin\Desktop\3.png3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6814185" y="1764030"/>
            <a:ext cx="1934845" cy="3618230"/>
          </a:xfrm>
          <a:prstGeom prst="rect">
            <a:avLst/>
          </a:prstGeom>
        </p:spPr>
      </p:pic>
      <p:sp>
        <p:nvSpPr>
          <p:cNvPr id="37" name="文本框：锁定屏幕"/>
          <p:cNvSpPr txBox="1"/>
          <p:nvPr/>
        </p:nvSpPr>
        <p:spPr>
          <a:xfrm>
            <a:off x="208915" y="626745"/>
            <a:ext cx="495871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1B98B3"/>
              </a:buClr>
              <a:buSzPct val="105000"/>
              <a:buFont typeface="Wingdings" panose="05000000000000000000" charset="0"/>
              <a:buChar char="Ø"/>
            </a:pPr>
            <a:r>
              <a:rPr lang="zh-CN" altLang="en-US" sz="1400" dirty="0" smtClean="0">
                <a:solidFill>
                  <a:srgbClr val="C00000"/>
                </a:solidFill>
                <a:sym typeface="+mn-ea"/>
              </a:rPr>
              <a:t>锁定屏幕</a:t>
            </a:r>
            <a:r>
              <a:rPr lang="zh-CN" altLang="en-US" sz="1400" dirty="0" smtClean="0">
                <a:sym typeface="+mn-ea"/>
              </a:rPr>
              <a:t>：</a:t>
            </a:r>
            <a:r>
              <a:rPr lang="zh-CN" sz="1400" dirty="0" smtClean="0">
                <a:sym typeface="+mn-ea"/>
              </a:rPr>
              <a:t>锁定后，</a:t>
            </a:r>
            <a:r>
              <a:rPr lang="en-US" altLang="zh-CN" sz="1400" dirty="0" smtClean="0">
                <a:sym typeface="+mn-ea"/>
              </a:rPr>
              <a:t>Web</a:t>
            </a:r>
            <a:r>
              <a:rPr lang="zh-CN" altLang="en-US" sz="1400" dirty="0" smtClean="0">
                <a:sym typeface="+mn-ea"/>
              </a:rPr>
              <a:t>投屏页面保持当前状态，手机端的切换、播放操作不会影响</a:t>
            </a:r>
            <a:r>
              <a:rPr lang="en-US" altLang="zh-CN" sz="1400" dirty="0" smtClean="0">
                <a:sym typeface="+mn-ea"/>
              </a:rPr>
              <a:t>Web</a:t>
            </a:r>
            <a:r>
              <a:rPr lang="zh-CN" altLang="en-US" sz="1400" dirty="0" smtClean="0">
                <a:sym typeface="+mn-ea"/>
              </a:rPr>
              <a:t>页面。解锁后</a:t>
            </a:r>
            <a:r>
              <a:rPr lang="en-US" altLang="zh-CN" sz="1400" dirty="0" smtClean="0">
                <a:sym typeface="+mn-ea"/>
              </a:rPr>
              <a:t>Web</a:t>
            </a:r>
            <a:r>
              <a:rPr lang="zh-CN" altLang="en-US" sz="1400" dirty="0" smtClean="0">
                <a:sym typeface="+mn-ea"/>
              </a:rPr>
              <a:t>页面跳转到解锁时手机端显示的内容界面。</a:t>
            </a:r>
          </a:p>
        </p:txBody>
      </p:sp>
      <p:sp>
        <p:nvSpPr>
          <p:cNvPr id="39" name="文本框：全屏"/>
          <p:cNvSpPr txBox="1"/>
          <p:nvPr/>
        </p:nvSpPr>
        <p:spPr>
          <a:xfrm>
            <a:off x="192405" y="610235"/>
            <a:ext cx="49587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1B98B3"/>
              </a:buClr>
              <a:buSzPct val="105000"/>
              <a:buFont typeface="Wingdings" panose="05000000000000000000" charset="0"/>
              <a:buChar char="Ø"/>
            </a:pPr>
            <a:r>
              <a:rPr lang="zh-CN" altLang="en-US" sz="1400" dirty="0" smtClean="0">
                <a:solidFill>
                  <a:srgbClr val="C00000"/>
                </a:solidFill>
                <a:sym typeface="+mn-ea"/>
              </a:rPr>
              <a:t>全屏</a:t>
            </a:r>
            <a:r>
              <a:rPr lang="zh-CN" altLang="en-US" sz="1400" dirty="0" smtClean="0">
                <a:sym typeface="+mn-ea"/>
              </a:rPr>
              <a:t>：</a:t>
            </a:r>
            <a:r>
              <a:rPr lang="en-US" sz="1400" dirty="0" smtClean="0">
                <a:sym typeface="+mn-ea"/>
              </a:rPr>
              <a:t>Web</a:t>
            </a:r>
            <a:r>
              <a:rPr lang="zh-CN" altLang="en-US" sz="1400" dirty="0" smtClean="0">
                <a:sym typeface="+mn-ea"/>
              </a:rPr>
              <a:t>端可以选择切换到全屏模式</a:t>
            </a:r>
          </a:p>
        </p:txBody>
      </p:sp>
      <p:sp>
        <p:nvSpPr>
          <p:cNvPr id="41" name="文本框：音频"/>
          <p:cNvSpPr txBox="1"/>
          <p:nvPr/>
        </p:nvSpPr>
        <p:spPr>
          <a:xfrm>
            <a:off x="192405" y="610235"/>
            <a:ext cx="49587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1B98B3"/>
              </a:buClr>
              <a:buSzPct val="105000"/>
              <a:buFont typeface="Wingdings" panose="05000000000000000000" charset="0"/>
              <a:buChar char="Ø"/>
            </a:pPr>
            <a:r>
              <a:rPr lang="zh-CN" altLang="en-US" sz="1400" dirty="0" smtClean="0">
                <a:solidFill>
                  <a:srgbClr val="C00000"/>
                </a:solidFill>
                <a:sym typeface="+mn-ea"/>
              </a:rPr>
              <a:t>音频投屏</a:t>
            </a:r>
            <a:endParaRPr lang="zh-CN" altLang="en-US" sz="1400" dirty="0" smtClean="0">
              <a:sym typeface="+mn-ea"/>
            </a:endParaRPr>
          </a:p>
        </p:txBody>
      </p:sp>
      <p:sp>
        <p:nvSpPr>
          <p:cNvPr id="42" name="文本框：视频"/>
          <p:cNvSpPr txBox="1"/>
          <p:nvPr/>
        </p:nvSpPr>
        <p:spPr>
          <a:xfrm>
            <a:off x="208280" y="561340"/>
            <a:ext cx="49587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1B98B3"/>
              </a:buClr>
              <a:buSzPct val="105000"/>
              <a:buFont typeface="Wingdings" panose="05000000000000000000" charset="0"/>
              <a:buChar char="Ø"/>
            </a:pPr>
            <a:r>
              <a:rPr lang="zh-CN" altLang="en-US" sz="1400" dirty="0" smtClean="0">
                <a:solidFill>
                  <a:srgbClr val="C00000"/>
                </a:solidFill>
                <a:sym typeface="+mn-ea"/>
              </a:rPr>
              <a:t>视频投屏</a:t>
            </a:r>
            <a:r>
              <a:rPr lang="en-US" altLang="zh-CN" sz="1400" dirty="0" smtClean="0">
                <a:solidFill>
                  <a:srgbClr val="C00000"/>
                </a:solidFill>
                <a:sym typeface="+mn-ea"/>
              </a:rPr>
              <a:t>/</a:t>
            </a:r>
            <a:r>
              <a:rPr lang="zh-CN" altLang="en-US" sz="1400" dirty="0" smtClean="0">
                <a:solidFill>
                  <a:srgbClr val="C00000"/>
                </a:solidFill>
                <a:sym typeface="+mn-ea"/>
              </a:rPr>
              <a:t>微课投屏</a:t>
            </a:r>
          </a:p>
        </p:txBody>
      </p:sp>
      <p:sp>
        <p:nvSpPr>
          <p:cNvPr id="43" name="文本框：阅读"/>
          <p:cNvSpPr txBox="1"/>
          <p:nvPr/>
        </p:nvSpPr>
        <p:spPr>
          <a:xfrm>
            <a:off x="200660" y="626110"/>
            <a:ext cx="49587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1B98B3"/>
              </a:buClr>
              <a:buSzPct val="105000"/>
              <a:buFont typeface="Wingdings" panose="05000000000000000000" charset="0"/>
              <a:buChar char="Ø"/>
            </a:pPr>
            <a:r>
              <a:rPr lang="zh-CN" altLang="en-US" sz="1400" dirty="0" smtClean="0">
                <a:solidFill>
                  <a:srgbClr val="C00000"/>
                </a:solidFill>
                <a:sym typeface="+mn-ea"/>
              </a:rPr>
              <a:t>阅读资源投屏</a:t>
            </a:r>
            <a:endParaRPr lang="zh-CN" altLang="en-US" sz="1400" dirty="0" smtClean="0"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08915" y="603250"/>
            <a:ext cx="49587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1B98B3"/>
              </a:buClr>
              <a:buSzPct val="105000"/>
              <a:buFont typeface="Wingdings" panose="05000000000000000000" charset="0"/>
              <a:buChar char="Ø"/>
            </a:pPr>
            <a:r>
              <a:rPr lang="zh-CN" sz="1400" dirty="0" smtClean="0">
                <a:solidFill>
                  <a:srgbClr val="C00000"/>
                </a:solidFill>
                <a:sym typeface="+mn-ea"/>
              </a:rPr>
              <a:t>作业</a:t>
            </a:r>
            <a:r>
              <a:rPr lang="zh-CN" altLang="en-US" sz="1400" dirty="0" smtClean="0">
                <a:solidFill>
                  <a:srgbClr val="C00000"/>
                </a:solidFill>
                <a:sym typeface="+mn-ea"/>
              </a:rPr>
              <a:t>投屏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192405" y="586740"/>
            <a:ext cx="49587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1B98B3"/>
              </a:buClr>
              <a:buSzPct val="105000"/>
              <a:buFont typeface="Wingdings" panose="05000000000000000000" charset="0"/>
              <a:buChar char="Ø"/>
            </a:pPr>
            <a:r>
              <a:rPr lang="zh-CN" altLang="en-US" sz="1400" dirty="0" smtClean="0">
                <a:solidFill>
                  <a:srgbClr val="C00000"/>
                </a:solidFill>
                <a:sym typeface="+mn-ea"/>
              </a:rPr>
              <a:t>资料投屏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220980" y="603250"/>
            <a:ext cx="495871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1B98B3"/>
              </a:buClr>
              <a:buSzPct val="105000"/>
              <a:buFont typeface="Wingdings" panose="05000000000000000000" charset="0"/>
              <a:buChar char="Ø"/>
            </a:pPr>
            <a:r>
              <a:rPr lang="zh-CN" altLang="en-US" sz="1400" dirty="0" smtClean="0">
                <a:solidFill>
                  <a:srgbClr val="C00000"/>
                </a:solidFill>
                <a:sym typeface="+mn-ea"/>
              </a:rPr>
              <a:t>测试投屏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7" grpId="0"/>
      <p:bldP spid="37" grpId="1"/>
      <p:bldP spid="39" grpId="0"/>
      <p:bldP spid="39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6731952" y="1237823"/>
            <a:ext cx="2260600" cy="4752340"/>
            <a:chOff x="-2400300" y="980728"/>
            <a:chExt cx="2260600" cy="4752340"/>
          </a:xfrm>
        </p:grpSpPr>
        <p:pic>
          <p:nvPicPr>
            <p:cNvPr id="7" name="Picture 7" descr="C:\Users\Q\Desktop\课程中心Temp\截图3\QQ图片20170301170245 副本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00300" y="980728"/>
              <a:ext cx="2260600" cy="475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68760" y="1548816"/>
              <a:ext cx="1990682" cy="3811615"/>
            </a:xfrm>
            <a:prstGeom prst="rect">
              <a:avLst/>
            </a:prstGeom>
          </p:spPr>
        </p:pic>
      </p:grpSp>
      <p:sp>
        <p:nvSpPr>
          <p:cNvPr id="10" name="内容占位符 2"/>
          <p:cNvSpPr txBox="1"/>
          <p:nvPr/>
        </p:nvSpPr>
        <p:spPr>
          <a:xfrm>
            <a:off x="642910" y="836712"/>
            <a:ext cx="5441258" cy="55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p"/>
            </a:pPr>
            <a:r>
              <a:rPr lang="zh-CN" altLang="en-US" sz="32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课堂互动</a:t>
            </a: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C00000"/>
                </a:solidFill>
              </a:rPr>
              <a:t>课程</a:t>
            </a:r>
            <a:r>
              <a:rPr lang="zh-CN" altLang="en-US" sz="1600" dirty="0">
                <a:solidFill>
                  <a:srgbClr val="C00000"/>
                </a:solidFill>
              </a:rPr>
              <a:t>互动</a:t>
            </a:r>
            <a:r>
              <a:rPr lang="zh-CN" altLang="en-US" sz="1600" dirty="0"/>
              <a:t>功能，便于教师完成一些投票统计的课堂互动</a:t>
            </a:r>
            <a:r>
              <a:rPr lang="zh-CN" altLang="en-US" sz="1600" dirty="0" smtClean="0"/>
              <a:t>。教师可以自己设置互动题目，系统自动生成互动码和二维码，学生可以</a:t>
            </a:r>
            <a:r>
              <a:rPr lang="zh-CN" altLang="en-US" sz="1600" dirty="0"/>
              <a:t>通过输入互动码</a:t>
            </a:r>
            <a:r>
              <a:rPr lang="zh-CN" altLang="en-US" sz="1600" dirty="0" smtClean="0"/>
              <a:t>或扫描二</a:t>
            </a:r>
            <a:r>
              <a:rPr lang="zh-CN" altLang="en-US" sz="1600" dirty="0"/>
              <a:t>维</a:t>
            </a:r>
            <a:r>
              <a:rPr lang="zh-CN" altLang="en-US" sz="1600" dirty="0" smtClean="0"/>
              <a:t>码的方式参与</a:t>
            </a:r>
            <a:r>
              <a:rPr lang="zh-CN" altLang="en-US" sz="1600" dirty="0"/>
              <a:t>教师的互动题目，提交后即可参与成功。若教师设置的互动题目的学生范围为公开，则非该班同学也能通过扫码参与成功。支持</a:t>
            </a:r>
            <a:r>
              <a:rPr lang="zh-CN" altLang="en-US" sz="1600" dirty="0" smtClean="0">
                <a:solidFill>
                  <a:srgbClr val="C00000"/>
                </a:solidFill>
              </a:rPr>
              <a:t>课堂投屏</a:t>
            </a:r>
            <a:r>
              <a:rPr lang="zh-CN" altLang="en-US" sz="1600" dirty="0"/>
              <a:t>，并且结束互动后，可以打开系统自动生成的网址</a:t>
            </a:r>
            <a:r>
              <a:rPr lang="zh-CN" altLang="en-US" sz="1600" dirty="0" smtClean="0">
                <a:solidFill>
                  <a:srgbClr val="C00000"/>
                </a:solidFill>
              </a:rPr>
              <a:t>下载互动结果报表</a:t>
            </a:r>
            <a:r>
              <a:rPr lang="zh-CN" altLang="en-US" sz="1600" dirty="0"/>
              <a:t>。</a:t>
            </a:r>
          </a:p>
        </p:txBody>
      </p:sp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331680" y="6391275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" name="文本框 120"/>
          <p:cNvSpPr txBox="1"/>
          <p:nvPr/>
        </p:nvSpPr>
        <p:spPr>
          <a:xfrm>
            <a:off x="5039493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WE Learn </a:t>
            </a:r>
            <a:r>
              <a:rPr lang="en-US" altLang="zh-CN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APP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2" name="创建互动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700" y="1780540"/>
            <a:ext cx="1993900" cy="3576320"/>
          </a:xfrm>
          <a:prstGeom prst="rect">
            <a:avLst/>
          </a:prstGeom>
        </p:spPr>
      </p:pic>
      <p:pic>
        <p:nvPicPr>
          <p:cNvPr id="14" name="创建互动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700" y="1780540"/>
            <a:ext cx="1993265" cy="3577590"/>
          </a:xfrm>
          <a:prstGeom prst="rect">
            <a:avLst/>
          </a:prstGeom>
        </p:spPr>
      </p:pic>
      <p:pic>
        <p:nvPicPr>
          <p:cNvPr id="1028" name="创建互动3新建题目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065" y="1780540"/>
            <a:ext cx="1995170" cy="357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创建互动4添加小题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065" y="1780540"/>
            <a:ext cx="1993900" cy="357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创建互动5题型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1780540"/>
            <a:ext cx="2002155" cy="357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创建成功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0065" y="1780540"/>
            <a:ext cx="1992630" cy="3575050"/>
          </a:xfrm>
          <a:prstGeom prst="rect">
            <a:avLst/>
          </a:prstGeom>
        </p:spPr>
      </p:pic>
      <p:grpSp>
        <p:nvGrpSpPr>
          <p:cNvPr id="6" name="互动投屏1"/>
          <p:cNvGrpSpPr/>
          <p:nvPr/>
        </p:nvGrpSpPr>
        <p:grpSpPr>
          <a:xfrm>
            <a:off x="144145" y="1561465"/>
            <a:ext cx="6432550" cy="4359910"/>
            <a:chOff x="227" y="2459"/>
            <a:chExt cx="10130" cy="6866"/>
          </a:xfrm>
        </p:grpSpPr>
        <p:pic>
          <p:nvPicPr>
            <p:cNvPr id="25" name="图片 24" descr="f51956dcb2d8e313c99b62cd08ff2567"/>
            <p:cNvPicPr>
              <a:picLocks noChangeAspect="1"/>
            </p:cNvPicPr>
            <p:nvPr/>
          </p:nvPicPr>
          <p:blipFill>
            <a:blip r:embed="rId10"/>
            <a:srcRect l="11345" t="22715" r="10991" b="22532"/>
            <a:stretch>
              <a:fillRect/>
            </a:stretch>
          </p:blipFill>
          <p:spPr>
            <a:xfrm>
              <a:off x="227" y="2459"/>
              <a:ext cx="10131" cy="686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5" y="2690"/>
              <a:ext cx="9635" cy="5420"/>
            </a:xfrm>
            <a:prstGeom prst="rect">
              <a:avLst/>
            </a:prstGeom>
          </p:spPr>
        </p:pic>
      </p:grpSp>
      <p:pic>
        <p:nvPicPr>
          <p:cNvPr id="28" name="互动投屏2-结束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625" y="1708150"/>
            <a:ext cx="6118225" cy="3441700"/>
          </a:xfrm>
          <a:prstGeom prst="rect">
            <a:avLst/>
          </a:prstGeom>
        </p:spPr>
      </p:pic>
      <p:grpSp>
        <p:nvGrpSpPr>
          <p:cNvPr id="33" name="下载报表网页"/>
          <p:cNvGrpSpPr/>
          <p:nvPr/>
        </p:nvGrpSpPr>
        <p:grpSpPr>
          <a:xfrm>
            <a:off x="278765" y="1707515"/>
            <a:ext cx="6140450" cy="3441700"/>
            <a:chOff x="931" y="1223"/>
            <a:chExt cx="12742" cy="7392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1" y="1223"/>
              <a:ext cx="12743" cy="7393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9289" y="2159"/>
              <a:ext cx="2000" cy="47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互动报表1"/>
          <p:cNvGrpSpPr/>
          <p:nvPr/>
        </p:nvGrpSpPr>
        <p:grpSpPr>
          <a:xfrm>
            <a:off x="278765" y="1707515"/>
            <a:ext cx="6140450" cy="3441700"/>
            <a:chOff x="931" y="1223"/>
            <a:chExt cx="12740" cy="739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31" y="1223"/>
              <a:ext cx="12741" cy="7393"/>
            </a:xfrm>
            <a:prstGeom prst="rect">
              <a:avLst/>
            </a:prstGeom>
          </p:spPr>
        </p:pic>
        <p:cxnSp>
          <p:nvCxnSpPr>
            <p:cNvPr id="37" name="直接箭头连接符 36"/>
            <p:cNvCxnSpPr/>
            <p:nvPr/>
          </p:nvCxnSpPr>
          <p:spPr>
            <a:xfrm flipH="1">
              <a:off x="2097" y="7020"/>
              <a:ext cx="981" cy="989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互动报表2"/>
          <p:cNvGrpSpPr/>
          <p:nvPr/>
        </p:nvGrpSpPr>
        <p:grpSpPr>
          <a:xfrm>
            <a:off x="271780" y="1708150"/>
            <a:ext cx="6148070" cy="3441700"/>
            <a:chOff x="931" y="1223"/>
            <a:chExt cx="12754" cy="7392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31" y="1223"/>
              <a:ext cx="12754" cy="7393"/>
            </a:xfrm>
            <a:prstGeom prst="rect">
              <a:avLst/>
            </a:prstGeom>
          </p:spPr>
        </p:pic>
        <p:cxnSp>
          <p:nvCxnSpPr>
            <p:cNvPr id="41" name="直接箭头连接符 40"/>
            <p:cNvCxnSpPr/>
            <p:nvPr/>
          </p:nvCxnSpPr>
          <p:spPr>
            <a:xfrm>
              <a:off x="1791" y="7060"/>
              <a:ext cx="760" cy="835"/>
            </a:xfrm>
            <a:prstGeom prst="straightConnector1">
              <a:avLst/>
            </a:prstGeom>
            <a:ln w="38100" cmpd="sng">
              <a:solidFill>
                <a:schemeClr val="bg2">
                  <a:lumMod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互动结果-手机端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70700" y="1780540"/>
            <a:ext cx="1991995" cy="361823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250430" y="2461260"/>
            <a:ext cx="1257935" cy="222250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：投屏"/>
          <p:cNvSpPr txBox="1"/>
          <p:nvPr/>
        </p:nvSpPr>
        <p:spPr>
          <a:xfrm>
            <a:off x="175895" y="593725"/>
            <a:ext cx="49587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1B98B3"/>
              </a:buClr>
              <a:buSzPct val="105000"/>
              <a:buFont typeface="Wingdings" panose="05000000000000000000" charset="0"/>
              <a:buChar char="Ø"/>
            </a:pPr>
            <a:r>
              <a:rPr lang="zh-CN" sz="1400" dirty="0" smtClean="0">
                <a:solidFill>
                  <a:srgbClr val="C00000"/>
                </a:solidFill>
                <a:sym typeface="+mn-ea"/>
              </a:rPr>
              <a:t>课堂互动投屏</a:t>
            </a:r>
            <a:r>
              <a:rPr lang="zh-CN" altLang="en-US" sz="1400" dirty="0" smtClean="0">
                <a:sym typeface="+mn-ea"/>
              </a:rPr>
              <a:t>：点击</a:t>
            </a:r>
            <a:r>
              <a:rPr lang="en-US" altLang="zh-CN" sz="1400" dirty="0" smtClean="0">
                <a:sym typeface="+mn-ea"/>
              </a:rPr>
              <a:t>“</a:t>
            </a:r>
            <a:r>
              <a:rPr lang="zh-CN" altLang="en-US" sz="1400" dirty="0" smtClean="0">
                <a:sym typeface="+mn-ea"/>
              </a:rPr>
              <a:t>大屏幕展示</a:t>
            </a:r>
            <a:r>
              <a:rPr lang="en-US" altLang="zh-CN" sz="1400" dirty="0" smtClean="0">
                <a:sym typeface="+mn-ea"/>
              </a:rPr>
              <a:t>”</a:t>
            </a:r>
            <a:r>
              <a:rPr lang="zh-CN" altLang="en-US" sz="1400" dirty="0" smtClean="0">
                <a:sym typeface="+mn-ea"/>
              </a:rPr>
              <a:t>或在投屏开启状态进入课堂互动即可投屏，实时展示互动二维码和参与情况。</a:t>
            </a:r>
          </a:p>
        </p:txBody>
      </p:sp>
      <p:sp>
        <p:nvSpPr>
          <p:cNvPr id="2" name="文本框：结束重启互动"/>
          <p:cNvSpPr txBox="1"/>
          <p:nvPr/>
        </p:nvSpPr>
        <p:spPr>
          <a:xfrm>
            <a:off x="208915" y="626745"/>
            <a:ext cx="49587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1B98B3"/>
              </a:buClr>
              <a:buSzPct val="105000"/>
              <a:buFont typeface="Wingdings" panose="05000000000000000000" charset="0"/>
              <a:buChar char="Ø"/>
            </a:pPr>
            <a:r>
              <a:rPr lang="zh-CN" altLang="en-US" sz="1400" dirty="0" smtClean="0">
                <a:solidFill>
                  <a:srgbClr val="C00000"/>
                </a:solidFill>
                <a:sym typeface="+mn-ea"/>
              </a:rPr>
              <a:t>结束</a:t>
            </a:r>
            <a:r>
              <a:rPr lang="en-US" altLang="zh-CN" sz="1400" dirty="0" smtClean="0">
                <a:solidFill>
                  <a:srgbClr val="C00000"/>
                </a:solidFill>
                <a:sym typeface="+mn-ea"/>
              </a:rPr>
              <a:t>/</a:t>
            </a:r>
            <a:r>
              <a:rPr lang="zh-CN" altLang="en-US" sz="1400" dirty="0" smtClean="0">
                <a:solidFill>
                  <a:srgbClr val="C00000"/>
                </a:solidFill>
                <a:sym typeface="+mn-ea"/>
              </a:rPr>
              <a:t>重启互动</a:t>
            </a:r>
            <a:r>
              <a:rPr lang="zh-CN" altLang="en-US" sz="1400" dirty="0" smtClean="0">
                <a:sym typeface="+mn-ea"/>
              </a:rPr>
              <a:t>：</a:t>
            </a:r>
            <a:r>
              <a:rPr lang="zh-CN" sz="1400" dirty="0" smtClean="0">
                <a:sym typeface="+mn-ea"/>
              </a:rPr>
              <a:t>手机端可以结束互动，结束后统计本次参与人数、答题详情。也可以选择重新开启互动。</a:t>
            </a:r>
          </a:p>
        </p:txBody>
      </p:sp>
      <p:sp>
        <p:nvSpPr>
          <p:cNvPr id="13" name="文本框：下载互动报表"/>
          <p:cNvSpPr txBox="1"/>
          <p:nvPr/>
        </p:nvSpPr>
        <p:spPr>
          <a:xfrm>
            <a:off x="192405" y="610235"/>
            <a:ext cx="49587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1B98B3"/>
              </a:buClr>
              <a:buSzPct val="105000"/>
              <a:buFont typeface="Wingdings" panose="05000000000000000000" charset="0"/>
              <a:buChar char="Ø"/>
            </a:pPr>
            <a:r>
              <a:rPr lang="zh-CN" sz="1400" dirty="0" smtClean="0">
                <a:solidFill>
                  <a:srgbClr val="C00000"/>
                </a:solidFill>
                <a:sym typeface="+mn-ea"/>
              </a:rPr>
              <a:t>下载互动报表</a:t>
            </a:r>
            <a:r>
              <a:rPr lang="zh-CN" altLang="en-US" sz="1400" dirty="0" smtClean="0">
                <a:sym typeface="+mn-ea"/>
              </a:rPr>
              <a:t>：</a:t>
            </a:r>
            <a:r>
              <a:rPr lang="zh-CN" sz="1400" dirty="0" smtClean="0">
                <a:sym typeface="+mn-ea"/>
              </a:rPr>
              <a:t>在</a:t>
            </a:r>
            <a:r>
              <a:rPr lang="en-US" altLang="zh-CN" sz="1400" dirty="0" smtClean="0">
                <a:sym typeface="+mn-ea"/>
              </a:rPr>
              <a:t>Web</a:t>
            </a:r>
            <a:r>
              <a:rPr lang="zh-CN" altLang="en-US" sz="1400" dirty="0" smtClean="0">
                <a:sym typeface="+mn-ea"/>
              </a:rPr>
              <a:t>端输入自动生成的网址后，可下载本次互动报表。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  <p:bldP spid="16" grpId="0"/>
      <p:bldP spid="16" grpId="1"/>
      <p:bldP spid="2" grpId="0"/>
      <p:bldP spid="2" grpId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670509" y="1171781"/>
            <a:ext cx="2165350" cy="4752340"/>
            <a:chOff x="-2364213" y="593725"/>
            <a:chExt cx="2165350" cy="4752340"/>
          </a:xfrm>
        </p:grpSpPr>
        <p:pic>
          <p:nvPicPr>
            <p:cNvPr id="7" name="Picture 7" descr="C:\Users\Q\Desktop\课程中心Temp\截图3\QQ图片20170301170245 副本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64213" y="593725"/>
              <a:ext cx="2165350" cy="475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10484" y="1186234"/>
              <a:ext cx="1885940" cy="3567321"/>
            </a:xfrm>
            <a:prstGeom prst="rect">
              <a:avLst/>
            </a:prstGeom>
          </p:spPr>
        </p:pic>
      </p:grpSp>
      <p:sp>
        <p:nvSpPr>
          <p:cNvPr id="64" name="文本框 120"/>
          <p:cNvSpPr txBox="1"/>
          <p:nvPr/>
        </p:nvSpPr>
        <p:spPr>
          <a:xfrm>
            <a:off x="5039493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WE Learn </a:t>
            </a:r>
            <a:r>
              <a:rPr lang="en-US" altLang="zh-CN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APP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内容占位符 2"/>
          <p:cNvSpPr txBox="1"/>
          <p:nvPr/>
        </p:nvSpPr>
        <p:spPr>
          <a:xfrm>
            <a:off x="642910" y="836712"/>
            <a:ext cx="5441258" cy="55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p"/>
            </a:pPr>
            <a:r>
              <a:rPr lang="zh-CN" altLang="en-US" sz="3200" b="1" dirty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课堂签到</a:t>
            </a: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en-US" altLang="zh-CN" sz="1600" dirty="0" smtClean="0"/>
          </a:p>
          <a:p>
            <a:pPr lvl="0">
              <a:lnSpc>
                <a:spcPct val="150000"/>
              </a:lnSpc>
            </a:pPr>
            <a:r>
              <a:rPr lang="zh-CN" altLang="zh-CN" sz="16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课堂签到</a:t>
            </a:r>
            <a:r>
              <a:rPr lang="zh-CN" altLang="zh-CN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功能，</a:t>
            </a:r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教师可以在上课前发起课堂签到，通过设置并公布签到手势的形式让学生参与签到。签到手势最多输入三次，没有输入或者输入超过三次的学生，系统认为未签失败。签到失败的学生教师可以帮助补签。</a:t>
            </a:r>
            <a:r>
              <a:rPr lang="zh-CN" altLang="en-US" sz="1600" dirty="0">
                <a:sym typeface="+mn-ea"/>
              </a:rPr>
              <a:t>支持</a:t>
            </a:r>
            <a:r>
              <a:rPr lang="zh-CN" altLang="en-US" sz="1600" dirty="0" smtClean="0">
                <a:solidFill>
                  <a:srgbClr val="C00000"/>
                </a:solidFill>
                <a:sym typeface="+mn-ea"/>
              </a:rPr>
              <a:t>课堂投屏</a:t>
            </a:r>
            <a:r>
              <a:rPr lang="zh-CN" altLang="en-US" sz="1600" dirty="0">
                <a:sym typeface="+mn-ea"/>
              </a:rPr>
              <a:t>，并且结束签到后，可以打开系统自动生成的网址</a:t>
            </a:r>
            <a:r>
              <a:rPr lang="zh-CN" altLang="en-US" sz="1600" dirty="0" smtClean="0">
                <a:solidFill>
                  <a:srgbClr val="C00000"/>
                </a:solidFill>
                <a:sym typeface="+mn-ea"/>
              </a:rPr>
              <a:t>下载签到结果报表</a:t>
            </a:r>
            <a:r>
              <a:rPr lang="zh-CN" altLang="en-US" sz="1600" dirty="0">
                <a:sym typeface="+mn-ea"/>
              </a:rPr>
              <a:t>。</a:t>
            </a:r>
            <a:endParaRPr lang="zh-CN" altLang="en-US" sz="1600" dirty="0"/>
          </a:p>
          <a:p>
            <a:pPr lvl="0">
              <a:lnSpc>
                <a:spcPct val="150000"/>
              </a:lnSpc>
            </a:pPr>
            <a:endParaRPr lang="zh-CN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331680" y="6391275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开始签到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615" y="1768475"/>
            <a:ext cx="1895475" cy="360172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090" y="1759585"/>
            <a:ext cx="1904365" cy="360997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615" y="1768475"/>
            <a:ext cx="1894840" cy="3610610"/>
          </a:xfrm>
          <a:prstGeom prst="rect">
            <a:avLst/>
          </a:prstGeom>
        </p:spPr>
      </p:pic>
      <p:pic>
        <p:nvPicPr>
          <p:cNvPr id="18" name="签到学生列表" descr="C:\Users\admin\Desktop\1.png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822440" y="1764030"/>
            <a:ext cx="1895475" cy="3601720"/>
          </a:xfrm>
          <a:prstGeom prst="rect">
            <a:avLst/>
          </a:prstGeom>
        </p:spPr>
      </p:pic>
      <p:pic>
        <p:nvPicPr>
          <p:cNvPr id="19" name="补签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2915" y="1764030"/>
            <a:ext cx="1906270" cy="3601720"/>
          </a:xfrm>
          <a:prstGeom prst="rect">
            <a:avLst/>
          </a:prstGeom>
        </p:spPr>
      </p:pic>
      <p:pic>
        <p:nvPicPr>
          <p:cNvPr id="2" name="下载报表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3075" y="1764030"/>
            <a:ext cx="1894205" cy="3618230"/>
          </a:xfrm>
          <a:prstGeom prst="rect">
            <a:avLst/>
          </a:prstGeom>
        </p:spPr>
      </p:pic>
      <p:grpSp>
        <p:nvGrpSpPr>
          <p:cNvPr id="30" name="网页-签到进行中"/>
          <p:cNvGrpSpPr/>
          <p:nvPr/>
        </p:nvGrpSpPr>
        <p:grpSpPr>
          <a:xfrm>
            <a:off x="146685" y="1434465"/>
            <a:ext cx="6433200" cy="4360065"/>
            <a:chOff x="682" y="934"/>
            <a:chExt cx="13292" cy="9371"/>
          </a:xfrm>
        </p:grpSpPr>
        <p:pic>
          <p:nvPicPr>
            <p:cNvPr id="25" name="图片 24" descr="f51956dcb2d8e313c99b62cd08ff2567"/>
            <p:cNvPicPr>
              <a:picLocks noChangeAspect="1"/>
            </p:cNvPicPr>
            <p:nvPr/>
          </p:nvPicPr>
          <p:blipFill>
            <a:blip r:embed="rId10"/>
            <a:srcRect l="11345" t="22715" r="10991" b="22532"/>
            <a:stretch>
              <a:fillRect/>
            </a:stretch>
          </p:blipFill>
          <p:spPr>
            <a:xfrm>
              <a:off x="682" y="934"/>
              <a:ext cx="13292" cy="9371"/>
            </a:xfrm>
            <a:prstGeom prst="rect">
              <a:avLst/>
            </a:prstGeom>
          </p:spPr>
        </p:pic>
        <p:pic>
          <p:nvPicPr>
            <p:cNvPr id="29" name="图片 28" descr="C:\Users\admin\Desktop\2.png2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13" y="1585"/>
              <a:ext cx="12771" cy="6666"/>
            </a:xfrm>
            <a:prstGeom prst="rect">
              <a:avLst/>
            </a:prstGeom>
          </p:spPr>
        </p:pic>
      </p:grpSp>
      <p:pic>
        <p:nvPicPr>
          <p:cNvPr id="31" name="网页-签到结束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8445" y="1567815"/>
            <a:ext cx="6180455" cy="3441700"/>
          </a:xfrm>
          <a:prstGeom prst="rect">
            <a:avLst/>
          </a:prstGeom>
        </p:spPr>
      </p:pic>
      <p:pic>
        <p:nvPicPr>
          <p:cNvPr id="32" name="网页-下载报表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8445" y="1565910"/>
            <a:ext cx="6180455" cy="3441700"/>
          </a:xfrm>
          <a:prstGeom prst="rect">
            <a:avLst/>
          </a:prstGeom>
        </p:spPr>
      </p:pic>
      <p:pic>
        <p:nvPicPr>
          <p:cNvPr id="34" name="报表表格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8445" y="1567815"/>
            <a:ext cx="6180455" cy="3441700"/>
          </a:xfrm>
          <a:prstGeom prst="rect">
            <a:avLst/>
          </a:prstGeom>
        </p:spPr>
      </p:pic>
      <p:sp>
        <p:nvSpPr>
          <p:cNvPr id="16" name="文本框：投屏"/>
          <p:cNvSpPr txBox="1"/>
          <p:nvPr/>
        </p:nvSpPr>
        <p:spPr>
          <a:xfrm>
            <a:off x="175895" y="593725"/>
            <a:ext cx="49587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1B98B3"/>
              </a:buClr>
              <a:buSzPct val="105000"/>
              <a:buFont typeface="Wingdings" panose="05000000000000000000" charset="0"/>
              <a:buChar char="Ø"/>
            </a:pPr>
            <a:r>
              <a:rPr lang="zh-CN" sz="1400" dirty="0" smtClean="0">
                <a:solidFill>
                  <a:srgbClr val="C00000"/>
                </a:solidFill>
                <a:sym typeface="+mn-ea"/>
              </a:rPr>
              <a:t>课堂签到投屏</a:t>
            </a:r>
            <a:r>
              <a:rPr lang="zh-CN" altLang="en-US" sz="1400" dirty="0" smtClean="0">
                <a:sym typeface="+mn-ea"/>
              </a:rPr>
              <a:t>：点击</a:t>
            </a:r>
            <a:r>
              <a:rPr lang="en-US" altLang="zh-CN" sz="1400" dirty="0" smtClean="0">
                <a:sym typeface="+mn-ea"/>
              </a:rPr>
              <a:t>“</a:t>
            </a:r>
            <a:r>
              <a:rPr lang="zh-CN" altLang="en-US" sz="1400" dirty="0" smtClean="0">
                <a:sym typeface="+mn-ea"/>
              </a:rPr>
              <a:t>大屏幕展示</a:t>
            </a:r>
            <a:r>
              <a:rPr lang="en-US" altLang="zh-CN" sz="1400" dirty="0" smtClean="0">
                <a:sym typeface="+mn-ea"/>
              </a:rPr>
              <a:t>”</a:t>
            </a:r>
            <a:r>
              <a:rPr lang="zh-CN" altLang="en-US" sz="1400" dirty="0" smtClean="0">
                <a:sym typeface="+mn-ea"/>
              </a:rPr>
              <a:t>或在投屏开启状态进入课堂签到即可投屏，实时展示签到手势和签到情况。</a:t>
            </a:r>
          </a:p>
        </p:txBody>
      </p:sp>
      <p:sp>
        <p:nvSpPr>
          <p:cNvPr id="4" name="文本框：补签"/>
          <p:cNvSpPr txBox="1"/>
          <p:nvPr/>
        </p:nvSpPr>
        <p:spPr>
          <a:xfrm>
            <a:off x="142875" y="560705"/>
            <a:ext cx="49587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1B98B3"/>
              </a:buClr>
              <a:buSzPct val="105000"/>
              <a:buFont typeface="Wingdings" panose="05000000000000000000" charset="0"/>
              <a:buChar char="Ø"/>
            </a:pPr>
            <a:r>
              <a:rPr lang="zh-CN" sz="1400" dirty="0" smtClean="0">
                <a:solidFill>
                  <a:srgbClr val="C00000"/>
                </a:solidFill>
                <a:sym typeface="+mn-ea"/>
              </a:rPr>
              <a:t>手动补签</a:t>
            </a:r>
            <a:r>
              <a:rPr lang="zh-CN" altLang="en-US" sz="1400" dirty="0" smtClean="0">
                <a:sym typeface="+mn-ea"/>
              </a:rPr>
              <a:t>：如有因网络等原因打不上卡的学生，教师可帮其手动补签。</a:t>
            </a:r>
            <a:endParaRPr lang="zh-CN" sz="1400" dirty="0" smtClean="0">
              <a:sym typeface="+mn-ea"/>
            </a:endParaRPr>
          </a:p>
        </p:txBody>
      </p:sp>
      <p:sp>
        <p:nvSpPr>
          <p:cNvPr id="5" name="文本框：报表"/>
          <p:cNvSpPr txBox="1"/>
          <p:nvPr/>
        </p:nvSpPr>
        <p:spPr>
          <a:xfrm>
            <a:off x="126365" y="544195"/>
            <a:ext cx="49587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1B98B3"/>
              </a:buClr>
              <a:buSzPct val="105000"/>
              <a:buFont typeface="Wingdings" panose="05000000000000000000" charset="0"/>
              <a:buChar char="Ø"/>
            </a:pPr>
            <a:r>
              <a:rPr lang="zh-CN" sz="1400" dirty="0" smtClean="0">
                <a:solidFill>
                  <a:srgbClr val="C00000"/>
                </a:solidFill>
                <a:sym typeface="+mn-ea"/>
              </a:rPr>
              <a:t>下载签到报表</a:t>
            </a:r>
            <a:r>
              <a:rPr lang="zh-CN" altLang="en-US" sz="1400" dirty="0" smtClean="0">
                <a:sym typeface="+mn-ea"/>
              </a:rPr>
              <a:t>：</a:t>
            </a:r>
            <a:r>
              <a:rPr lang="zh-CN" sz="1400" dirty="0" smtClean="0">
                <a:sym typeface="+mn-ea"/>
              </a:rPr>
              <a:t>在</a:t>
            </a:r>
            <a:r>
              <a:rPr lang="en-US" altLang="zh-CN" sz="1400" dirty="0" smtClean="0">
                <a:sym typeface="+mn-ea"/>
              </a:rPr>
              <a:t>Web</a:t>
            </a:r>
            <a:r>
              <a:rPr lang="zh-CN" altLang="en-US" sz="1400" dirty="0" smtClean="0">
                <a:sym typeface="+mn-ea"/>
              </a:rPr>
              <a:t>端输入自动生成的网址后，可下载本次签到报表。</a:t>
            </a:r>
            <a:endParaRPr lang="zh-CN" sz="1400" dirty="0" smtClean="0">
              <a:sym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6" grpId="1"/>
      <p:bldP spid="4" grpId="0"/>
      <p:bldP spid="4" grpId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/>
          <p:nvPr/>
        </p:nvSpPr>
        <p:spPr>
          <a:xfrm>
            <a:off x="642910" y="836712"/>
            <a:ext cx="5441258" cy="55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p"/>
            </a:pPr>
            <a:r>
              <a:rPr lang="zh-CN" altLang="en-US" sz="32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问题与反馈</a:t>
            </a: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C00000"/>
                </a:solidFill>
              </a:rPr>
              <a:t>帮助中心</a:t>
            </a:r>
            <a:r>
              <a:rPr lang="zh-CN" altLang="en-US" sz="1600" dirty="0" smtClean="0"/>
              <a:t>：如果您在使用</a:t>
            </a:r>
            <a:r>
              <a:rPr lang="en-US" altLang="zh-CN" sz="1600" dirty="0" smtClean="0"/>
              <a:t>APP</a:t>
            </a:r>
            <a:r>
              <a:rPr lang="zh-CN" altLang="en-US" sz="1600" dirty="0" smtClean="0"/>
              <a:t>时遇到问题，建议您在我的版块中，查看帮助中心中的常见问题。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endParaRPr lang="en-US" altLang="zh-CN" sz="1600" b="1" i="1" dirty="0">
              <a:solidFill>
                <a:srgbClr val="C2400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srgbClr val="C00000"/>
                </a:solidFill>
              </a:rPr>
              <a:t>联系客服</a:t>
            </a:r>
            <a:r>
              <a:rPr lang="zh-CN" altLang="en-US" sz="1600" dirty="0" smtClean="0"/>
              <a:t>：如果帮助中心无法解决您遇到的问题，您也可以在联系客服中提交，客服人员会在</a:t>
            </a:r>
            <a:r>
              <a:rPr lang="en-US" altLang="zh-CN" sz="1600" dirty="0" smtClean="0"/>
              <a:t>1-2</a:t>
            </a:r>
            <a:r>
              <a:rPr lang="zh-CN" altLang="en-US" sz="1600" dirty="0" smtClean="0"/>
              <a:t>个工作日内帮助您解决。</a:t>
            </a:r>
          </a:p>
          <a:p>
            <a:pPr>
              <a:lnSpc>
                <a:spcPct val="150000"/>
              </a:lnSpc>
            </a:pPr>
            <a:endParaRPr lang="zh-CN" altLang="en-US" sz="1600" dirty="0" smtClean="0"/>
          </a:p>
          <a:p>
            <a:pPr>
              <a:lnSpc>
                <a:spcPct val="150000"/>
              </a:lnSpc>
            </a:pPr>
            <a:endParaRPr lang="zh-CN" altLang="en-US" sz="1600" dirty="0" smtClean="0"/>
          </a:p>
          <a:p>
            <a:pPr>
              <a:lnSpc>
                <a:spcPct val="150000"/>
              </a:lnSpc>
            </a:pPr>
            <a:endParaRPr lang="en-US" altLang="zh-CN" sz="1600" dirty="0"/>
          </a:p>
        </p:txBody>
      </p:sp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039485" y="1196975"/>
            <a:ext cx="2263140" cy="4752340"/>
            <a:chOff x="9511" y="1885"/>
            <a:chExt cx="3564" cy="7484"/>
          </a:xfrm>
        </p:grpSpPr>
        <p:pic>
          <p:nvPicPr>
            <p:cNvPr id="7" name="Picture 7" descr="C:\Users\Q\Desktop\课程中心Temp\截图3\QQ图片20170301170245 副本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1" y="1885"/>
              <a:ext cx="3564" cy="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图片 3" descr="C:\Users\admin\Desktop\4.PNG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741" y="2784"/>
              <a:ext cx="3132" cy="5686"/>
            </a:xfrm>
            <a:prstGeom prst="rect">
              <a:avLst/>
            </a:prstGeom>
          </p:spPr>
        </p:pic>
      </p:grp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331680" y="6391275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310" y="1761490"/>
            <a:ext cx="2020570" cy="362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732915"/>
            <a:ext cx="2011045" cy="368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文本框 120"/>
          <p:cNvSpPr txBox="1"/>
          <p:nvPr/>
        </p:nvSpPr>
        <p:spPr>
          <a:xfrm>
            <a:off x="5039493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WE Learn </a:t>
            </a:r>
            <a:r>
              <a:rPr lang="en-US" altLang="zh-CN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APP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331680" y="6391275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3688" y="2852936"/>
            <a:ext cx="54726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谢谢！</a:t>
            </a:r>
            <a:endParaRPr lang="en-US" altLang="zh-CN" sz="6000" b="1" dirty="0" smtClean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dirty="0" smtClean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4" name="文本框 120"/>
          <p:cNvSpPr txBox="1"/>
          <p:nvPr/>
        </p:nvSpPr>
        <p:spPr>
          <a:xfrm>
            <a:off x="5039493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WE Learn </a:t>
            </a:r>
            <a:r>
              <a:rPr lang="en-US" altLang="zh-CN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APP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80" y="1541145"/>
            <a:ext cx="2059305" cy="34226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012180" y="980440"/>
            <a:ext cx="2303780" cy="4536440"/>
            <a:chOff x="9468" y="1544"/>
            <a:chExt cx="3628" cy="7144"/>
          </a:xfrm>
        </p:grpSpPr>
        <p:pic>
          <p:nvPicPr>
            <p:cNvPr id="3" name="Picture 7" descr="C:\Users\Q\Desktop\课程中心Temp\截图3\QQ图片20170301170245 副本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8" y="1544"/>
              <a:ext cx="3629" cy="7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88" y="2427"/>
              <a:ext cx="3243" cy="539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/>
          <p:nvPr/>
        </p:nvSpPr>
        <p:spPr>
          <a:xfrm>
            <a:off x="642910" y="836713"/>
            <a:ext cx="5985128" cy="5472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Clr>
                <a:srgbClr val="87BFC7"/>
              </a:buClr>
            </a:pPr>
            <a:r>
              <a:rPr lang="zh-CN" altLang="en-US" sz="32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 Learn </a:t>
            </a:r>
            <a:r>
              <a:rPr lang="en-US" altLang="zh-CN" sz="32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en-US" altLang="zh-CN" sz="3200" b="1" dirty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 smtClean="0"/>
              <a:t>   </a:t>
            </a:r>
            <a:r>
              <a:rPr lang="zh-CN" altLang="zh-CN" sz="2000" dirty="0" smtClean="0"/>
              <a:t>“WE Learn”</a:t>
            </a:r>
            <a:r>
              <a:rPr lang="en-US" altLang="zh-CN" sz="2000" dirty="0"/>
              <a:t>APP</a:t>
            </a:r>
            <a:r>
              <a:rPr lang="zh-CN" altLang="zh-CN" sz="2000" dirty="0"/>
              <a:t>是外教社图书教材的配套移动学习应用，学生用户可通过扫描附书二维码添加移动课程包，学习移动课程内容。教师用户也可以使用</a:t>
            </a:r>
            <a:r>
              <a:rPr lang="en-US" altLang="zh-CN" sz="2000" dirty="0"/>
              <a:t>APP</a:t>
            </a:r>
            <a:r>
              <a:rPr lang="zh-CN" altLang="zh-CN" sz="2000" dirty="0"/>
              <a:t>快速查看学生学习情况，兼顾在线</a:t>
            </a:r>
            <a:r>
              <a:rPr lang="zh-CN" altLang="zh-CN" sz="2000" dirty="0" smtClean="0"/>
              <a:t>管理</a:t>
            </a:r>
            <a:r>
              <a:rPr lang="zh-CN" altLang="en-US" sz="2000" dirty="0" smtClean="0"/>
              <a:t>、任务发布、学习</a:t>
            </a:r>
            <a:r>
              <a:rPr lang="zh-CN" altLang="zh-CN" sz="2000" dirty="0" smtClean="0"/>
              <a:t>监督</a:t>
            </a:r>
            <a:r>
              <a:rPr lang="zh-CN" altLang="zh-CN" sz="2000" dirty="0"/>
              <a:t>功能。</a:t>
            </a:r>
          </a:p>
          <a:p>
            <a:r>
              <a:rPr lang="zh-CN" altLang="zh-CN" sz="2000" dirty="0">
                <a:solidFill>
                  <a:srgbClr val="FF0000"/>
                </a:solidFill>
              </a:rPr>
              <a:t>提示：</a:t>
            </a:r>
            <a:r>
              <a:rPr lang="en-US" altLang="zh-CN" sz="2000" dirty="0">
                <a:solidFill>
                  <a:srgbClr val="FF0000"/>
                </a:solidFill>
              </a:rPr>
              <a:t> APP</a:t>
            </a:r>
            <a:r>
              <a:rPr lang="zh-CN" altLang="zh-CN" sz="2000" dirty="0">
                <a:solidFill>
                  <a:srgbClr val="FF0000"/>
                </a:solidFill>
              </a:rPr>
              <a:t>和</a:t>
            </a:r>
            <a:r>
              <a:rPr lang="en-US" altLang="zh-CN" sz="2000" dirty="0">
                <a:solidFill>
                  <a:srgbClr val="FF0000"/>
                </a:solidFill>
              </a:rPr>
              <a:t>WE Learn</a:t>
            </a:r>
            <a:r>
              <a:rPr lang="zh-CN" altLang="zh-CN" sz="2000" dirty="0">
                <a:solidFill>
                  <a:srgbClr val="FF0000"/>
                </a:solidFill>
              </a:rPr>
              <a:t>网站（</a:t>
            </a:r>
            <a:r>
              <a:rPr lang="en-US" altLang="zh-CN" sz="2000" dirty="0">
                <a:solidFill>
                  <a:srgbClr val="FF0000"/>
                </a:solidFill>
              </a:rPr>
              <a:t>https://welearn.sflep.com</a:t>
            </a:r>
            <a:r>
              <a:rPr lang="zh-CN" altLang="zh-CN" sz="2000" dirty="0">
                <a:solidFill>
                  <a:srgbClr val="FF0000"/>
                </a:solidFill>
              </a:rPr>
              <a:t>）帐号通用，在网站中还有课程其他资源可以获取。</a:t>
            </a: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</a:pP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2" name="文本框 120"/>
          <p:cNvSpPr txBox="1"/>
          <p:nvPr/>
        </p:nvSpPr>
        <p:spPr>
          <a:xfrm>
            <a:off x="5183003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    扫码安装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349781" y="6237312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670" y="1909445"/>
            <a:ext cx="1808480" cy="18148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/>
          <p:nvPr/>
        </p:nvSpPr>
        <p:spPr>
          <a:xfrm>
            <a:off x="642910" y="836712"/>
            <a:ext cx="8143932" cy="5554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57500" lnSpcReduction="20000"/>
          </a:bodyPr>
          <a:lstStyle/>
          <a:p>
            <a:pPr marL="457200" indent="-457200"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p"/>
            </a:pPr>
            <a:r>
              <a:rPr lang="en-US" altLang="zh-CN" sz="32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WE Learn </a:t>
            </a:r>
            <a:r>
              <a:rPr lang="en-US" altLang="zh-CN" sz="32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en-US" altLang="zh-CN" sz="2800" b="1" i="1" dirty="0">
              <a:solidFill>
                <a:srgbClr val="C2400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ü"/>
            </a:pPr>
            <a:r>
              <a:rPr lang="zh-CN" altLang="en-US" sz="2400" b="1" dirty="0" smtClean="0">
                <a:solidFill>
                  <a:srgbClr val="C2400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精选适宜移动学习的内容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1600" lvl="2" indent="-4572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u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听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、说、阅读、背单词等</a:t>
            </a:r>
          </a:p>
          <a:p>
            <a:pPr marL="914400" lvl="1" indent="-4572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ü"/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APP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数据与网站实时同步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ü"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支持学生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学习课件、完成班级任务、参与课堂互动</a:t>
            </a: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课堂签到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ü"/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目前支持主要教材：</a:t>
            </a:r>
            <a:endParaRPr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57300" lvl="2" indent="-3429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u"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新目标大学英语综合、视听说教程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57300" lvl="2" indent="-3429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u"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全新版大学进阶英语综合、视听说教程</a:t>
            </a:r>
          </a:p>
          <a:p>
            <a:pPr marL="1257300" lvl="2" indent="-3429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u"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全新版大学英语视听说教程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57300" lvl="2" indent="-3429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u"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新世纪大学英语（第二版）综合、视听说教程、快速阅读、写作教程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57300" lvl="2" indent="-3429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u"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新世纪应用英语综合教程、视听说教程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57300" lvl="2" indent="-3429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新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起点大学英语综合教程、视听说教程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57300" lvl="2" indent="-3429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专门用途英语课程系列：大学学术英语读写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教程、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大学学术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英语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视听说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教程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57300" lvl="2" indent="-3429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u"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高职国际进阶英语综合教程、视听说教程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57300" lvl="2" indent="-3429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新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标准高职公共英语系列教材实用综合综合（第二版）、视听说教程（第二版）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57300" lvl="2" indent="-3429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新标准高职公共英语系列教材：实用综合教程（精编版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）、实用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视听所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教程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（精编版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57300" lvl="2" indent="-3429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新世纪英语专业（修订版）泛读教程（第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版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57300" lvl="2" indent="-3429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外教社新世纪中职英语（第二版）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57300" lvl="2" indent="-3429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u"/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新编日语、新理念大学法语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57300" lvl="2" indent="-3429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外教社经典伴读丛书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257300" lvl="2" indent="-3429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u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外教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社数字课程系列：</a:t>
            </a:r>
            <a:r>
              <a:rPr lang="zh-CN" altLang="en-US" sz="1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新闻听力精讲、汉英翻译精讲、阅读理解精讲等等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</a:pP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其他教材的移动学习资源敬请期待！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ü"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支持</a:t>
            </a:r>
            <a:r>
              <a:rPr lang="en-US" altLang="zh-CN" sz="2400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iOS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10.0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Android 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6.0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以上版本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2" name="文本框 120"/>
          <p:cNvSpPr txBox="1"/>
          <p:nvPr/>
        </p:nvSpPr>
        <p:spPr>
          <a:xfrm>
            <a:off x="5111248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</a:t>
            </a:r>
            <a:r>
              <a:rPr lang="en-US" altLang="zh-CN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WE Learn APP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588224" y="6309320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02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/>
          <p:nvPr/>
        </p:nvSpPr>
        <p:spPr>
          <a:xfrm>
            <a:off x="642910" y="836713"/>
            <a:ext cx="5985128" cy="5472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p"/>
            </a:pPr>
            <a:r>
              <a:rPr lang="zh-CN" altLang="en-US" sz="32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师生交互</a:t>
            </a: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</a:pP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349781" y="6237312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5776" y="1772816"/>
            <a:ext cx="25922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注册外教社统一账号</a:t>
            </a:r>
            <a:endParaRPr lang="zh-CN" altLang="en-US" dirty="0"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30218" y="2760962"/>
            <a:ext cx="969974" cy="413161"/>
          </a:xfrm>
          <a:prstGeom prst="roundRect">
            <a:avLst/>
          </a:prstGeom>
          <a:solidFill>
            <a:srgbClr val="00B0F0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教 师</a:t>
            </a:r>
            <a:endParaRPr lang="zh-CN" altLang="en-US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574699" y="2772948"/>
            <a:ext cx="906542" cy="371480"/>
          </a:xfrm>
          <a:prstGeom prst="roundRect">
            <a:avLst/>
          </a:prstGeom>
          <a:solidFill>
            <a:srgbClr val="00B05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学 生</a:t>
            </a:r>
            <a:endParaRPr lang="zh-CN" altLang="en-US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</p:txBody>
      </p:sp>
      <p:sp>
        <p:nvSpPr>
          <p:cNvPr id="13" name="内容占位符 2"/>
          <p:cNvSpPr txBox="1"/>
          <p:nvPr/>
        </p:nvSpPr>
        <p:spPr>
          <a:xfrm>
            <a:off x="5220072" y="3642843"/>
            <a:ext cx="119657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-514350" algn="ctr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zh-CN" altLang="en-US" dirty="0" smtClean="0">
                <a:solidFill>
                  <a:srgbClr val="00B0F0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创建班级</a:t>
            </a:r>
          </a:p>
        </p:txBody>
      </p:sp>
      <p:sp>
        <p:nvSpPr>
          <p:cNvPr id="14" name="内容占位符 2"/>
          <p:cNvSpPr txBox="1"/>
          <p:nvPr/>
        </p:nvSpPr>
        <p:spPr>
          <a:xfrm>
            <a:off x="1360936" y="3652135"/>
            <a:ext cx="1338856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indent="-514350"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zh-CN" altLang="en-US" dirty="0" smtClean="0">
                <a:solidFill>
                  <a:srgbClr val="00B050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加入课程</a:t>
            </a:r>
          </a:p>
        </p:txBody>
      </p:sp>
      <p:sp>
        <p:nvSpPr>
          <p:cNvPr id="15" name="内容占位符 2"/>
          <p:cNvSpPr txBox="1"/>
          <p:nvPr/>
        </p:nvSpPr>
        <p:spPr>
          <a:xfrm flipH="1">
            <a:off x="1388685" y="4417146"/>
            <a:ext cx="1283357" cy="4086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indent="-514350" algn="ctr">
              <a:buClr>
                <a:schemeClr val="tx2">
                  <a:lumMod val="60000"/>
                  <a:lumOff val="40000"/>
                </a:schemeClr>
              </a:buClr>
            </a:pPr>
            <a:r>
              <a:rPr lang="zh-CN" altLang="en-US" dirty="0" smtClean="0">
                <a:solidFill>
                  <a:srgbClr val="00B050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自主学习</a:t>
            </a:r>
            <a:endParaRPr lang="en-US" altLang="zh-CN" dirty="0" smtClean="0">
              <a:solidFill>
                <a:srgbClr val="00B050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</p:txBody>
      </p:sp>
      <p:cxnSp>
        <p:nvCxnSpPr>
          <p:cNvPr id="16" name="直接连接符 15"/>
          <p:cNvCxnSpPr>
            <a:stCxn id="9" idx="2"/>
            <a:endCxn id="13" idx="0"/>
          </p:cNvCxnSpPr>
          <p:nvPr/>
        </p:nvCxnSpPr>
        <p:spPr>
          <a:xfrm>
            <a:off x="5815205" y="3174123"/>
            <a:ext cx="3155" cy="468720"/>
          </a:xfrm>
          <a:prstGeom prst="line">
            <a:avLst/>
          </a:prstGeom>
          <a:ln w="38100">
            <a:solidFill>
              <a:srgbClr val="00B0F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13" idx="2"/>
            <a:endCxn id="27" idx="0"/>
          </p:cNvCxnSpPr>
          <p:nvPr/>
        </p:nvCxnSpPr>
        <p:spPr>
          <a:xfrm>
            <a:off x="5818360" y="4012175"/>
            <a:ext cx="6394" cy="860444"/>
          </a:xfrm>
          <a:prstGeom prst="line">
            <a:avLst/>
          </a:prstGeom>
          <a:ln w="38100">
            <a:solidFill>
              <a:srgbClr val="00B0F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stCxn id="14" idx="2"/>
            <a:endCxn id="15" idx="0"/>
          </p:cNvCxnSpPr>
          <p:nvPr/>
        </p:nvCxnSpPr>
        <p:spPr>
          <a:xfrm flipH="1">
            <a:off x="2030363" y="4021467"/>
            <a:ext cx="1" cy="395679"/>
          </a:xfrm>
          <a:prstGeom prst="line">
            <a:avLst/>
          </a:prstGeom>
          <a:ln w="38100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stCxn id="11" idx="2"/>
            <a:endCxn id="14" idx="0"/>
          </p:cNvCxnSpPr>
          <p:nvPr/>
        </p:nvCxnSpPr>
        <p:spPr>
          <a:xfrm>
            <a:off x="2027970" y="3144428"/>
            <a:ext cx="2394" cy="507707"/>
          </a:xfrm>
          <a:prstGeom prst="line">
            <a:avLst/>
          </a:prstGeom>
          <a:ln w="38100">
            <a:solidFill>
              <a:srgbClr val="00B05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内容占位符 2"/>
          <p:cNvSpPr txBox="1"/>
          <p:nvPr/>
        </p:nvSpPr>
        <p:spPr>
          <a:xfrm>
            <a:off x="3275856" y="3652135"/>
            <a:ext cx="1147399" cy="369332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indent="-514350" algn="ctr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zh-CN" altLang="en-US" dirty="0" smtClean="0">
                <a:solidFill>
                  <a:srgbClr val="00B050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加入班级</a:t>
            </a:r>
            <a:endParaRPr lang="en-US" altLang="zh-CN" dirty="0" smtClean="0">
              <a:solidFill>
                <a:srgbClr val="00B050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</p:txBody>
      </p:sp>
      <p:cxnSp>
        <p:nvCxnSpPr>
          <p:cNvPr id="25" name="直接连接符 24"/>
          <p:cNvCxnSpPr>
            <a:stCxn id="23" idx="3"/>
            <a:endCxn id="13" idx="1"/>
          </p:cNvCxnSpPr>
          <p:nvPr/>
        </p:nvCxnSpPr>
        <p:spPr>
          <a:xfrm flipV="1">
            <a:off x="4423255" y="3827509"/>
            <a:ext cx="796817" cy="9292"/>
          </a:xfrm>
          <a:prstGeom prst="line">
            <a:avLst/>
          </a:prstGeom>
          <a:ln w="38100">
            <a:solidFill>
              <a:srgbClr val="00B0F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直接连接符 25"/>
          <p:cNvCxnSpPr>
            <a:stCxn id="14" idx="3"/>
            <a:endCxn id="23" idx="1"/>
          </p:cNvCxnSpPr>
          <p:nvPr/>
        </p:nvCxnSpPr>
        <p:spPr>
          <a:xfrm>
            <a:off x="2699792" y="3836801"/>
            <a:ext cx="576064" cy="0"/>
          </a:xfrm>
          <a:prstGeom prst="line">
            <a:avLst/>
          </a:prstGeom>
          <a:ln w="38100">
            <a:solidFill>
              <a:srgbClr val="00B05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内容占位符 2"/>
          <p:cNvSpPr txBox="1"/>
          <p:nvPr/>
        </p:nvSpPr>
        <p:spPr>
          <a:xfrm>
            <a:off x="5232859" y="4872619"/>
            <a:ext cx="1183789" cy="40862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indent="-514350" algn="ctr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</a:pPr>
            <a:r>
              <a:rPr lang="zh-CN" altLang="en-US" dirty="0" smtClean="0">
                <a:solidFill>
                  <a:srgbClr val="00B0F0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教学管理</a:t>
            </a:r>
            <a:endParaRPr lang="en-US" altLang="zh-CN" dirty="0" smtClean="0">
              <a:solidFill>
                <a:srgbClr val="00B0F0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</p:txBody>
      </p:sp>
      <p:cxnSp>
        <p:nvCxnSpPr>
          <p:cNvPr id="28" name="肘形连接符 27"/>
          <p:cNvCxnSpPr>
            <a:stCxn id="11" idx="0"/>
            <a:endCxn id="8" idx="2"/>
          </p:cNvCxnSpPr>
          <p:nvPr/>
        </p:nvCxnSpPr>
        <p:spPr>
          <a:xfrm rot="5400000" flipH="1" flipV="1">
            <a:off x="2624545" y="1545573"/>
            <a:ext cx="630800" cy="1823950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肘形连接符 28"/>
          <p:cNvCxnSpPr>
            <a:stCxn id="9" idx="0"/>
            <a:endCxn id="8" idx="2"/>
          </p:cNvCxnSpPr>
          <p:nvPr/>
        </p:nvCxnSpPr>
        <p:spPr>
          <a:xfrm rot="16200000" flipV="1">
            <a:off x="4524156" y="1469912"/>
            <a:ext cx="618814" cy="1963285"/>
          </a:xfrm>
          <a:prstGeom prst="bentConnector3">
            <a:avLst>
              <a:gd name="adj1" fmla="val 50000"/>
            </a:avLst>
          </a:prstGeom>
          <a:ln w="38100">
            <a:solidFill>
              <a:srgbClr val="00B0F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肘形连接符 29"/>
          <p:cNvCxnSpPr>
            <a:stCxn id="27" idx="1"/>
            <a:endCxn id="15" idx="2"/>
          </p:cNvCxnSpPr>
          <p:nvPr/>
        </p:nvCxnSpPr>
        <p:spPr>
          <a:xfrm rot="10800000">
            <a:off x="2030363" y="4825769"/>
            <a:ext cx="3202496" cy="251162"/>
          </a:xfrm>
          <a:prstGeom prst="bentConnector2">
            <a:avLst/>
          </a:prstGeom>
          <a:ln w="381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连接符 30"/>
          <p:cNvCxnSpPr>
            <a:stCxn id="15" idx="1"/>
            <a:endCxn id="23" idx="2"/>
          </p:cNvCxnSpPr>
          <p:nvPr/>
        </p:nvCxnSpPr>
        <p:spPr>
          <a:xfrm flipV="1">
            <a:off x="2672042" y="4021467"/>
            <a:ext cx="1177514" cy="599991"/>
          </a:xfrm>
          <a:prstGeom prst="bentConnector2">
            <a:avLst/>
          </a:prstGeom>
          <a:ln w="38100">
            <a:solidFill>
              <a:srgbClr val="00B050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120"/>
          <p:cNvSpPr txBox="1"/>
          <p:nvPr/>
        </p:nvSpPr>
        <p:spPr>
          <a:xfrm>
            <a:off x="5039493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WE Learn </a:t>
            </a:r>
            <a:r>
              <a:rPr lang="en-US" altLang="zh-CN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APP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3" grpId="0"/>
      <p:bldP spid="14" grpId="0"/>
      <p:bldP spid="15" grpId="0"/>
      <p:bldP spid="23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349781" y="6237312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1777379" y="1788255"/>
            <a:ext cx="1440160" cy="432048"/>
          </a:xfrm>
          <a:prstGeom prst="roundRect">
            <a:avLst/>
          </a:prstGeom>
          <a:solidFill>
            <a:srgbClr val="A58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细圆简" panose="02010609000101010101" pitchFamily="49" charset="-122"/>
              </a:rPr>
              <a:t>1 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细圆简" panose="02010609000101010101" pitchFamily="49" charset="-122"/>
              </a:rPr>
              <a:t>注册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细圆简" panose="02010609000101010101" pitchFamily="49" charset="-122"/>
              </a:rPr>
              <a:t>登录</a:t>
            </a:r>
          </a:p>
        </p:txBody>
      </p:sp>
      <p:sp>
        <p:nvSpPr>
          <p:cNvPr id="41" name="圆角矩形 40"/>
          <p:cNvSpPr/>
          <p:nvPr/>
        </p:nvSpPr>
        <p:spPr>
          <a:xfrm>
            <a:off x="1756665" y="2490365"/>
            <a:ext cx="1440160" cy="432048"/>
          </a:xfrm>
          <a:prstGeom prst="roundRect">
            <a:avLst/>
          </a:prstGeom>
          <a:solidFill>
            <a:srgbClr val="A58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细圆简" panose="02010609000101010101" pitchFamily="49" charset="-122"/>
              </a:rPr>
              <a:t>2 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细圆简" panose="02010609000101010101" pitchFamily="49" charset="-122"/>
              </a:rPr>
              <a:t>创建班级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细圆简" panose="02010609000101010101" pitchFamily="49" charset="-122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1779130" y="3575363"/>
            <a:ext cx="1440160" cy="432048"/>
          </a:xfrm>
          <a:prstGeom prst="roundRect">
            <a:avLst/>
          </a:prstGeom>
          <a:solidFill>
            <a:srgbClr val="A58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细圆简" panose="02010609000101010101" pitchFamily="49" charset="-122"/>
              </a:rPr>
              <a:t>3 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细圆简" panose="02010609000101010101" pitchFamily="49" charset="-122"/>
              </a:rPr>
              <a:t>教学管理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细圆简" panose="02010609000101010101" pitchFamily="49" charset="-122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3553484" y="1788255"/>
            <a:ext cx="1235638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solidFill>
                  <a:schemeClr val="tx1"/>
                </a:solidFill>
                <a:latin typeface="经典细圆简" panose="02010609000101010101" pitchFamily="49" charset="-122"/>
                <a:ea typeface="经典细圆简" panose="02010609000101010101" pitchFamily="49" charset="-122"/>
                <a:cs typeface="经典细圆简" panose="02010609000101010101" pitchFamily="49" charset="-122"/>
              </a:rPr>
              <a:t>注册</a:t>
            </a:r>
            <a:r>
              <a:rPr lang="zh-CN" altLang="en-US" sz="1600" dirty="0">
                <a:solidFill>
                  <a:schemeClr val="tx1"/>
                </a:solidFill>
                <a:latin typeface="经典细圆简" panose="02010609000101010101" pitchFamily="49" charset="-122"/>
                <a:ea typeface="经典细圆简" panose="02010609000101010101" pitchFamily="49" charset="-122"/>
                <a:cs typeface="经典细圆简" panose="02010609000101010101" pitchFamily="49" charset="-122"/>
              </a:rPr>
              <a:t>登录</a:t>
            </a:r>
            <a:r>
              <a:rPr lang="en-US" altLang="zh-CN" sz="1600" dirty="0" smtClean="0">
                <a:solidFill>
                  <a:schemeClr val="tx1"/>
                </a:solidFill>
                <a:latin typeface="经典细圆简" panose="02010609000101010101" pitchFamily="49" charset="-122"/>
                <a:ea typeface="经典细圆简" panose="02010609000101010101" pitchFamily="49" charset="-122"/>
                <a:cs typeface="经典细圆简" panose="02010609000101010101" pitchFamily="49" charset="-122"/>
              </a:rPr>
              <a:t>SSO</a:t>
            </a:r>
            <a:r>
              <a:rPr lang="zh-CN" altLang="en-US" sz="1600" dirty="0" smtClean="0">
                <a:solidFill>
                  <a:schemeClr val="tx1"/>
                </a:solidFill>
                <a:latin typeface="经典细圆简" panose="02010609000101010101" pitchFamily="49" charset="-122"/>
                <a:ea typeface="经典细圆简" panose="02010609000101010101" pitchFamily="49" charset="-122"/>
                <a:cs typeface="经典细圆简" panose="02010609000101010101" pitchFamily="49" charset="-122"/>
              </a:rPr>
              <a:t>账号</a:t>
            </a:r>
            <a:endParaRPr lang="zh-CN" altLang="en-US" sz="1600" dirty="0">
              <a:solidFill>
                <a:schemeClr val="tx1"/>
              </a:solidFill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5281677" y="1788364"/>
            <a:ext cx="1512167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srgbClr val="00B0F0"/>
                </a:solidFill>
                <a:latin typeface="经典细圆简" panose="02010609000101010101" pitchFamily="49" charset="-122"/>
                <a:ea typeface="经典细圆简" panose="02010609000101010101" pitchFamily="49" charset="-122"/>
                <a:cs typeface="经典细圆简" panose="02010609000101010101" pitchFamily="49" charset="-122"/>
              </a:rPr>
              <a:t>验证教师身份</a:t>
            </a:r>
            <a:endParaRPr lang="zh-CN" altLang="en-US" sz="1600" b="1" dirty="0">
              <a:solidFill>
                <a:srgbClr val="00B0F0"/>
              </a:solidFill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endParaRPr>
          </a:p>
        </p:txBody>
      </p:sp>
      <p:cxnSp>
        <p:nvCxnSpPr>
          <p:cNvPr id="45" name="直接箭头连接符 44"/>
          <p:cNvCxnSpPr>
            <a:stCxn id="40" idx="3"/>
            <a:endCxn id="43" idx="1"/>
          </p:cNvCxnSpPr>
          <p:nvPr/>
        </p:nvCxnSpPr>
        <p:spPr>
          <a:xfrm>
            <a:off x="3217539" y="2004279"/>
            <a:ext cx="335945" cy="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>
            <a:stCxn id="43" idx="3"/>
            <a:endCxn id="44" idx="1"/>
          </p:cNvCxnSpPr>
          <p:nvPr/>
        </p:nvCxnSpPr>
        <p:spPr>
          <a:xfrm>
            <a:off x="4789122" y="2004279"/>
            <a:ext cx="492555" cy="109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>
            <a:stCxn id="41" idx="3"/>
            <a:endCxn id="48" idx="1"/>
          </p:cNvCxnSpPr>
          <p:nvPr/>
        </p:nvCxnSpPr>
        <p:spPr>
          <a:xfrm flipV="1">
            <a:off x="3196825" y="2696321"/>
            <a:ext cx="382456" cy="10068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圆角矩形 47"/>
          <p:cNvSpPr/>
          <p:nvPr/>
        </p:nvSpPr>
        <p:spPr>
          <a:xfrm>
            <a:off x="3579281" y="2480297"/>
            <a:ext cx="1461869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solidFill>
                  <a:schemeClr val="tx1"/>
                </a:solidFill>
                <a:latin typeface="经典细圆简" panose="02010609000101010101" pitchFamily="49" charset="-122"/>
                <a:ea typeface="经典细圆简" panose="02010609000101010101" pitchFamily="49" charset="-122"/>
                <a:cs typeface="经典细圆简" panose="02010609000101010101" pitchFamily="49" charset="-122"/>
              </a:rPr>
              <a:t>创建课程班级</a:t>
            </a:r>
            <a:endParaRPr lang="zh-CN" altLang="en-US" sz="1600" dirty="0">
              <a:solidFill>
                <a:schemeClr val="tx1"/>
              </a:solidFill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5437194" y="2480297"/>
            <a:ext cx="1272048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solidFill>
                  <a:schemeClr val="tx1"/>
                </a:solidFill>
                <a:latin typeface="经典细圆简" panose="02010609000101010101" pitchFamily="49" charset="-122"/>
                <a:ea typeface="经典细圆简" panose="02010609000101010101" pitchFamily="49" charset="-122"/>
                <a:cs typeface="经典细圆简" panose="02010609000101010101" pitchFamily="49" charset="-122"/>
              </a:rPr>
              <a:t>获取</a:t>
            </a:r>
            <a:r>
              <a:rPr lang="zh-CN" altLang="en-US" sz="1600" b="1" dirty="0" smtClean="0">
                <a:solidFill>
                  <a:srgbClr val="00B0F0"/>
                </a:solidFill>
                <a:latin typeface="经典细圆简" panose="02010609000101010101" pitchFamily="49" charset="-122"/>
                <a:ea typeface="经典细圆简" panose="02010609000101010101" pitchFamily="49" charset="-122"/>
                <a:cs typeface="经典细圆简" panose="02010609000101010101" pitchFamily="49" charset="-122"/>
              </a:rPr>
              <a:t>班级码</a:t>
            </a:r>
            <a:endParaRPr lang="zh-CN" altLang="en-US" sz="1600" b="1" dirty="0">
              <a:solidFill>
                <a:srgbClr val="00B0F0"/>
              </a:solidFill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7153884" y="2480297"/>
            <a:ext cx="1510467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srgbClr val="00B0F0"/>
                </a:solidFill>
                <a:latin typeface="经典细圆简" panose="02010609000101010101" pitchFamily="49" charset="-122"/>
                <a:ea typeface="经典细圆简" panose="02010609000101010101" pitchFamily="49" charset="-122"/>
                <a:cs typeface="经典细圆简" panose="02010609000101010101" pitchFamily="49" charset="-122"/>
              </a:rPr>
              <a:t>通知学生加入</a:t>
            </a:r>
            <a:endParaRPr lang="zh-CN" altLang="en-US" sz="1600" b="1" dirty="0">
              <a:solidFill>
                <a:srgbClr val="00B0F0"/>
              </a:solidFill>
              <a:latin typeface="经典细圆简" panose="02010609000101010101" pitchFamily="49" charset="-122"/>
              <a:ea typeface="经典细圆简" panose="02010609000101010101" pitchFamily="49" charset="-122"/>
              <a:cs typeface="经典细圆简" panose="02010609000101010101" pitchFamily="49" charset="-122"/>
            </a:endParaRPr>
          </a:p>
        </p:txBody>
      </p:sp>
      <p:sp>
        <p:nvSpPr>
          <p:cNvPr id="51" name="下箭头 50"/>
          <p:cNvSpPr/>
          <p:nvPr/>
        </p:nvSpPr>
        <p:spPr>
          <a:xfrm>
            <a:off x="2353443" y="2192265"/>
            <a:ext cx="216024" cy="298100"/>
          </a:xfrm>
          <a:prstGeom prst="downArrow">
            <a:avLst>
              <a:gd name="adj1" fmla="val 25749"/>
              <a:gd name="adj2" fmla="val 50000"/>
            </a:avLst>
          </a:prstGeom>
          <a:solidFill>
            <a:srgbClr val="A58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2" name="直接箭头连接符 51"/>
          <p:cNvCxnSpPr>
            <a:stCxn id="48" idx="3"/>
            <a:endCxn id="49" idx="1"/>
          </p:cNvCxnSpPr>
          <p:nvPr/>
        </p:nvCxnSpPr>
        <p:spPr>
          <a:xfrm>
            <a:off x="5041150" y="2696321"/>
            <a:ext cx="396044" cy="0"/>
          </a:xfrm>
          <a:prstGeom prst="straightConnector1">
            <a:avLst/>
          </a:prstGeom>
          <a:ln w="19050"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>
            <a:stCxn id="49" idx="3"/>
            <a:endCxn id="50" idx="1"/>
          </p:cNvCxnSpPr>
          <p:nvPr/>
        </p:nvCxnSpPr>
        <p:spPr>
          <a:xfrm>
            <a:off x="6709242" y="2696321"/>
            <a:ext cx="444642" cy="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圆角矩形 53"/>
          <p:cNvSpPr/>
          <p:nvPr/>
        </p:nvSpPr>
        <p:spPr>
          <a:xfrm>
            <a:off x="1763688" y="4843961"/>
            <a:ext cx="1646593" cy="732680"/>
          </a:xfrm>
          <a:prstGeom prst="roundRect">
            <a:avLst/>
          </a:prstGeom>
          <a:solidFill>
            <a:srgbClr val="A58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细圆简" panose="02010609000101010101" pitchFamily="49" charset="-122"/>
              </a:rPr>
              <a:t>4</a:t>
            </a:r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细圆简" panose="02010609000101010101" pitchFamily="49" charset="-122"/>
              </a:rPr>
              <a:t> 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细圆简" panose="02010609000101010101" pitchFamily="49" charset="-122"/>
              </a:rPr>
              <a:t>评估报表  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细圆简" panose="02010609000101010101" pitchFamily="49" charset="-122"/>
            </a:endParaRPr>
          </a:p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细圆简" panose="02010609000101010101" pitchFamily="49" charset="-122"/>
              </a:rPr>
              <a:t> 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细圆简" panose="02010609000101010101" pitchFamily="49" charset="-122"/>
              </a:rPr>
              <a:t>（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细圆简" panose="02010609000101010101" pitchFamily="49" charset="-122"/>
              </a:rPr>
              <a:t>仅网站）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细圆简" panose="02010609000101010101" pitchFamily="49" charset="-122"/>
            </a:endParaRPr>
          </a:p>
        </p:txBody>
      </p:sp>
      <p:cxnSp>
        <p:nvCxnSpPr>
          <p:cNvPr id="56" name="直接箭头连接符 55"/>
          <p:cNvCxnSpPr>
            <a:stCxn id="42" idx="3"/>
          </p:cNvCxnSpPr>
          <p:nvPr/>
        </p:nvCxnSpPr>
        <p:spPr>
          <a:xfrm>
            <a:off x="3219290" y="3791387"/>
            <a:ext cx="382456" cy="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7" name="图示 56"/>
          <p:cNvGraphicFramePr/>
          <p:nvPr>
            <p:extLst>
              <p:ext uri="{D42A27DB-BD31-4B8C-83A1-F6EECF244321}">
                <p14:modId xmlns:p14="http://schemas.microsoft.com/office/powerpoint/2010/main" val="1268416176"/>
              </p:ext>
            </p:extLst>
          </p:nvPr>
        </p:nvGraphicFramePr>
        <p:xfrm>
          <a:off x="3757599" y="3200377"/>
          <a:ext cx="3355718" cy="1527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8" name="下箭头 57"/>
          <p:cNvSpPr/>
          <p:nvPr/>
        </p:nvSpPr>
        <p:spPr>
          <a:xfrm>
            <a:off x="2353443" y="2922413"/>
            <a:ext cx="216024" cy="652950"/>
          </a:xfrm>
          <a:prstGeom prst="downArrow">
            <a:avLst>
              <a:gd name="adj1" fmla="val 25749"/>
              <a:gd name="adj2" fmla="val 50000"/>
            </a:avLst>
          </a:prstGeom>
          <a:solidFill>
            <a:srgbClr val="A58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下箭头 58"/>
          <p:cNvSpPr/>
          <p:nvPr/>
        </p:nvSpPr>
        <p:spPr>
          <a:xfrm>
            <a:off x="2368733" y="3992465"/>
            <a:ext cx="216024" cy="851496"/>
          </a:xfrm>
          <a:prstGeom prst="downArrow">
            <a:avLst>
              <a:gd name="adj1" fmla="val 25749"/>
              <a:gd name="adj2" fmla="val 50000"/>
            </a:avLst>
          </a:prstGeom>
          <a:solidFill>
            <a:srgbClr val="A58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圆角矩形 60"/>
          <p:cNvSpPr/>
          <p:nvPr/>
        </p:nvSpPr>
        <p:spPr>
          <a:xfrm>
            <a:off x="1104875" y="1904233"/>
            <a:ext cx="305557" cy="83594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经典细圆简" panose="02010609000101010101" pitchFamily="49" charset="-122"/>
              </a:rPr>
              <a:t>开学</a:t>
            </a:r>
          </a:p>
        </p:txBody>
      </p:sp>
      <p:sp>
        <p:nvSpPr>
          <p:cNvPr id="62" name="圆角矩形 61"/>
          <p:cNvSpPr/>
          <p:nvPr/>
        </p:nvSpPr>
        <p:spPr>
          <a:xfrm>
            <a:off x="1093303" y="3344393"/>
            <a:ext cx="305557" cy="7920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经典细圆简" panose="02010609000101010101" pitchFamily="49" charset="-122"/>
              </a:rPr>
              <a:t>期中</a:t>
            </a:r>
            <a:endParaRPr lang="zh-CN" altLang="en-US" sz="20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经典细圆简" panose="02010609000101010101" pitchFamily="49" charset="-122"/>
            </a:endParaRPr>
          </a:p>
        </p:txBody>
      </p:sp>
      <p:sp>
        <p:nvSpPr>
          <p:cNvPr id="63" name="圆角矩形 62"/>
          <p:cNvSpPr/>
          <p:nvPr/>
        </p:nvSpPr>
        <p:spPr>
          <a:xfrm>
            <a:off x="1104874" y="4741076"/>
            <a:ext cx="305557" cy="83556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经典细圆简" panose="02010609000101010101" pitchFamily="49" charset="-122"/>
              </a:rPr>
              <a:t>期末</a:t>
            </a:r>
            <a:endParaRPr lang="zh-CN" altLang="en-US" sz="20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经典细圆简" panose="02010609000101010101" pitchFamily="49" charset="-122"/>
            </a:endParaRPr>
          </a:p>
        </p:txBody>
      </p:sp>
      <p:sp>
        <p:nvSpPr>
          <p:cNvPr id="64" name="文本框 120"/>
          <p:cNvSpPr txBox="1"/>
          <p:nvPr/>
        </p:nvSpPr>
        <p:spPr>
          <a:xfrm>
            <a:off x="5039493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WE Learn </a:t>
            </a:r>
            <a:r>
              <a:rPr lang="en-US" altLang="zh-CN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APP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5" name="内容占位符 2"/>
          <p:cNvSpPr txBox="1"/>
          <p:nvPr/>
        </p:nvSpPr>
        <p:spPr>
          <a:xfrm>
            <a:off x="586717" y="836712"/>
            <a:ext cx="5985128" cy="648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p"/>
            </a:pPr>
            <a:r>
              <a:rPr lang="zh-CN" altLang="en-US" sz="32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教师使用流程</a:t>
            </a: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20000"/>
              </a:lnSpc>
              <a:spcBef>
                <a:spcPct val="20000"/>
              </a:spcBef>
              <a:buClr>
                <a:srgbClr val="87BFC7"/>
              </a:buClr>
            </a:pP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24D4D21C-7DBE-4CDA-9573-EEF976E2C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>
                                            <p:graphicEl>
                                              <a:dgm id="{24D4D21C-7DBE-4CDA-9573-EEF976E2C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7">
                                            <p:graphicEl>
                                              <a:dgm id="{24D4D21C-7DBE-4CDA-9573-EEF976E2C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7">
                                            <p:graphicEl>
                                              <a:dgm id="{24D4D21C-7DBE-4CDA-9573-EEF976E2C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7BC08BA1-6EB8-42EF-BC20-125FD141D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>
                                            <p:graphicEl>
                                              <a:dgm id="{7BC08BA1-6EB8-42EF-BC20-125FD141D5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">
                                            <p:graphicEl>
                                              <a:dgm id="{7BC08BA1-6EB8-42EF-BC20-125FD141D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7">
                                            <p:graphicEl>
                                              <a:dgm id="{7BC08BA1-6EB8-42EF-BC20-125FD141D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8145B6BE-5807-41C4-87B4-587B3DE405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>
                                            <p:graphicEl>
                                              <a:dgm id="{8145B6BE-5807-41C4-87B4-587B3DE405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7">
                                            <p:graphicEl>
                                              <a:dgm id="{8145B6BE-5807-41C4-87B4-587B3DE405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7">
                                            <p:graphicEl>
                                              <a:dgm id="{8145B6BE-5807-41C4-87B4-587B3DE405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941E8153-63F7-47C6-AD64-4365D6B02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>
                                            <p:graphicEl>
                                              <a:dgm id="{941E8153-63F7-47C6-AD64-4365D6B022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7">
                                            <p:graphicEl>
                                              <a:dgm id="{941E8153-63F7-47C6-AD64-4365D6B02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7">
                                            <p:graphicEl>
                                              <a:dgm id="{941E8153-63F7-47C6-AD64-4365D6B02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3A8F9CEF-0F2C-4F4C-8E2F-B27E80E031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7">
                                            <p:graphicEl>
                                              <a:dgm id="{3A8F9CEF-0F2C-4F4C-8E2F-B27E80E031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7">
                                            <p:graphicEl>
                                              <a:dgm id="{3A8F9CEF-0F2C-4F4C-8E2F-B27E80E031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7">
                                            <p:graphicEl>
                                              <a:dgm id="{3A8F9CEF-0F2C-4F4C-8E2F-B27E80E031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63BAA8DC-C23D-4722-A666-F466A6E92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>
                                            <p:graphicEl>
                                              <a:dgm id="{63BAA8DC-C23D-4722-A666-F466A6E92A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7">
                                            <p:graphicEl>
                                              <a:dgm id="{63BAA8DC-C23D-4722-A666-F466A6E92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>
                                            <p:graphicEl>
                                              <a:dgm id="{63BAA8DC-C23D-4722-A666-F466A6E92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graphicEl>
                                              <a:dgm id="{0DEAE71F-8A93-49C2-BBE8-08FFA3506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7">
                                            <p:graphicEl>
                                              <a:dgm id="{0DEAE71F-8A93-49C2-BBE8-08FFA3506C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7">
                                            <p:graphicEl>
                                              <a:dgm id="{0DEAE71F-8A93-49C2-BBE8-08FFA3506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7">
                                            <p:graphicEl>
                                              <a:dgm id="{0DEAE71F-8A93-49C2-BBE8-08FFA3506C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/>
      <p:bldP spid="44" grpId="0"/>
      <p:bldP spid="48" grpId="0"/>
      <p:bldP spid="49" grpId="0"/>
      <p:bldP spid="50" grpId="0"/>
      <p:bldP spid="51" grpId="0" animBg="1"/>
      <p:bldP spid="54" grpId="0" animBg="1"/>
      <p:bldGraphic spid="57" grpId="0">
        <p:bldSub>
          <a:bldDgm bld="one"/>
        </p:bldSub>
      </p:bldGraphic>
      <p:bldP spid="58" grpId="0" animBg="1"/>
      <p:bldP spid="59" grpId="0" animBg="1"/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/>
          <p:nvPr/>
        </p:nvSpPr>
        <p:spPr>
          <a:xfrm>
            <a:off x="642910" y="836712"/>
            <a:ext cx="5396793" cy="55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p"/>
            </a:pPr>
            <a:r>
              <a:rPr lang="zh-CN" altLang="en-US" sz="32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注册与登陆</a:t>
            </a: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Clr>
                <a:srgbClr val="87BFC7"/>
              </a:buClr>
            </a:pPr>
            <a:r>
              <a:rPr lang="en-US" altLang="zh-CN" sz="2200" dirty="0" smtClean="0">
                <a:latin typeface="+mn-ea"/>
              </a:rPr>
              <a:t>   </a:t>
            </a:r>
            <a:r>
              <a:rPr lang="zh-CN" altLang="zh-CN" sz="1600" b="1" dirty="0" smtClean="0">
                <a:latin typeface="+mn-ea"/>
              </a:rPr>
              <a:t>教师用户</a:t>
            </a:r>
            <a:r>
              <a:rPr lang="zh-CN" altLang="en-US" sz="1600" b="1" dirty="0" smtClean="0">
                <a:latin typeface="+mn-ea"/>
              </a:rPr>
              <a:t>：</a:t>
            </a:r>
            <a:r>
              <a:rPr lang="zh-CN" altLang="zh-CN" sz="1600" dirty="0" smtClean="0">
                <a:latin typeface="+mn-ea"/>
              </a:rPr>
              <a:t>如果</a:t>
            </a:r>
            <a:r>
              <a:rPr lang="zh-CN" altLang="en-US" sz="1600" dirty="0" smtClean="0">
                <a:latin typeface="+mn-ea"/>
              </a:rPr>
              <a:t>您</a:t>
            </a:r>
            <a:r>
              <a:rPr lang="zh-CN" altLang="zh-CN" sz="1600" dirty="0" smtClean="0">
                <a:latin typeface="+mn-ea"/>
              </a:rPr>
              <a:t>已经</a:t>
            </a:r>
            <a:r>
              <a:rPr lang="zh-CN" altLang="zh-CN" sz="1600" dirty="0">
                <a:latin typeface="+mn-ea"/>
              </a:rPr>
              <a:t>在外教</a:t>
            </a:r>
            <a:r>
              <a:rPr lang="zh-CN" altLang="zh-CN" sz="1600" dirty="0" smtClean="0">
                <a:latin typeface="+mn-ea"/>
              </a:rPr>
              <a:t>社其他平台注册并认证教师身份，可以直接登录帐号</a:t>
            </a:r>
            <a:r>
              <a:rPr lang="zh-CN" altLang="zh-CN" sz="1600" dirty="0">
                <a:latin typeface="+mn-ea"/>
              </a:rPr>
              <a:t>。没有注册过</a:t>
            </a:r>
            <a:r>
              <a:rPr lang="zh-CN" altLang="zh-CN" sz="1600" dirty="0" smtClean="0">
                <a:latin typeface="+mn-ea"/>
              </a:rPr>
              <a:t>，请</a:t>
            </a:r>
            <a:r>
              <a:rPr lang="zh-CN" altLang="zh-CN" sz="1600" dirty="0">
                <a:latin typeface="+mn-ea"/>
              </a:rPr>
              <a:t>先根据提示</a:t>
            </a:r>
            <a:r>
              <a:rPr lang="zh-CN" altLang="zh-CN" sz="1600" dirty="0" smtClean="0">
                <a:latin typeface="+mn-ea"/>
              </a:rPr>
              <a:t>注册并</a:t>
            </a:r>
            <a:r>
              <a:rPr lang="zh-CN" altLang="zh-CN" sz="1600" dirty="0">
                <a:latin typeface="+mn-ea"/>
              </a:rPr>
              <a:t>验证教师身份</a:t>
            </a:r>
            <a:r>
              <a:rPr lang="zh-CN" altLang="zh-CN" sz="1600" dirty="0" smtClean="0">
                <a:latin typeface="+mn-ea"/>
              </a:rPr>
              <a:t>。验证</a:t>
            </a:r>
            <a:r>
              <a:rPr lang="zh-CN" altLang="zh-CN" sz="1600" dirty="0">
                <a:latin typeface="+mn-ea"/>
              </a:rPr>
              <a:t>成功登录后即</a:t>
            </a:r>
            <a:r>
              <a:rPr lang="zh-CN" altLang="zh-CN" sz="1600" dirty="0" smtClean="0">
                <a:latin typeface="+mn-ea"/>
              </a:rPr>
              <a:t>为教师</a:t>
            </a:r>
            <a:r>
              <a:rPr lang="zh-CN" altLang="zh-CN" sz="1600" dirty="0">
                <a:latin typeface="+mn-ea"/>
              </a:rPr>
              <a:t>版界面</a:t>
            </a:r>
            <a:r>
              <a:rPr lang="zh-CN" altLang="zh-CN" sz="1600" dirty="0" smtClean="0">
                <a:latin typeface="+mn-ea"/>
              </a:rPr>
              <a:t>。</a:t>
            </a:r>
            <a:endParaRPr lang="en-US" altLang="zh-CN" sz="1600" dirty="0" smtClean="0">
              <a:latin typeface="+mn-ea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Clr>
                <a:srgbClr val="87BFC7"/>
              </a:buClr>
            </a:pPr>
            <a:r>
              <a:rPr lang="zh-CN" altLang="zh-CN" sz="1600" dirty="0" smtClean="0">
                <a:solidFill>
                  <a:srgbClr val="C00000"/>
                </a:solidFill>
              </a:rPr>
              <a:t>提示：</a:t>
            </a:r>
            <a:r>
              <a:rPr lang="zh-CN" altLang="en-US" sz="1600" dirty="0" smtClean="0">
                <a:solidFill>
                  <a:srgbClr val="C00000"/>
                </a:solidFill>
              </a:rPr>
              <a:t>学校信息填写后在</a:t>
            </a:r>
            <a:r>
              <a:rPr lang="en-US" altLang="zh-CN" sz="1600" dirty="0" smtClean="0">
                <a:solidFill>
                  <a:srgbClr val="C00000"/>
                </a:solidFill>
              </a:rPr>
              <a:t>WE Learn</a:t>
            </a:r>
            <a:r>
              <a:rPr lang="zh-CN" altLang="en-US" sz="1600" dirty="0" smtClean="0">
                <a:solidFill>
                  <a:srgbClr val="C00000"/>
                </a:solidFill>
              </a:rPr>
              <a:t>中不可修改，请</a:t>
            </a:r>
            <a:r>
              <a:rPr lang="zh-CN" altLang="en-US" sz="1600" dirty="0" smtClean="0">
                <a:solidFill>
                  <a:srgbClr val="C00000"/>
                </a:solidFill>
                <a:latin typeface="+mn-ea"/>
              </a:rPr>
              <a:t>务必填写正确。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  <a:buClr>
                <a:srgbClr val="87BFC7"/>
              </a:buClr>
            </a:pPr>
            <a:endParaRPr lang="zh-CN" altLang="zh-CN" sz="1600" dirty="0">
              <a:solidFill>
                <a:srgbClr val="C00000"/>
              </a:solidFill>
              <a:latin typeface="+mn-ea"/>
            </a:endParaRP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zh-CN" altLang="zh-CN" sz="1600" dirty="0">
              <a:latin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038850" y="1196975"/>
            <a:ext cx="2229485" cy="4752340"/>
            <a:chOff x="9511" y="1885"/>
            <a:chExt cx="3670" cy="7484"/>
          </a:xfrm>
        </p:grpSpPr>
        <p:pic>
          <p:nvPicPr>
            <p:cNvPr id="7" name="Picture 7" descr="C:\Users\Q\Desktop\课程中心Temp\截图3\QQ图片20170301170245 副本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1" y="1885"/>
              <a:ext cx="3670" cy="7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2" y="2778"/>
              <a:ext cx="3242" cy="5672"/>
            </a:xfrm>
            <a:prstGeom prst="rect">
              <a:avLst/>
            </a:prstGeom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226" y="1764030"/>
            <a:ext cx="1969770" cy="363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482237" y="6387718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" t="244" r="724" b="2385"/>
          <a:stretch>
            <a:fillRect/>
          </a:stretch>
        </p:blipFill>
        <p:spPr bwMode="auto">
          <a:xfrm>
            <a:off x="6173227" y="1788795"/>
            <a:ext cx="1969770" cy="355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文本框 120"/>
          <p:cNvSpPr txBox="1"/>
          <p:nvPr/>
        </p:nvSpPr>
        <p:spPr>
          <a:xfrm>
            <a:off x="5039493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WE Learn </a:t>
            </a:r>
            <a:r>
              <a:rPr lang="en-US" altLang="zh-CN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APP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6757" y="1781900"/>
            <a:ext cx="1954740" cy="3636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8725" y="1765934"/>
            <a:ext cx="1969770" cy="3632835"/>
          </a:xfrm>
          <a:prstGeom prst="rect">
            <a:avLst/>
          </a:prstGeom>
        </p:spPr>
      </p:pic>
      <p:sp>
        <p:nvSpPr>
          <p:cNvPr id="5" name="矩形标注 4"/>
          <p:cNvSpPr/>
          <p:nvPr/>
        </p:nvSpPr>
        <p:spPr>
          <a:xfrm>
            <a:off x="7534308" y="3545296"/>
            <a:ext cx="1354455" cy="285750"/>
          </a:xfrm>
          <a:prstGeom prst="wedgeRectCallout">
            <a:avLst>
              <a:gd name="adj1" fmla="val -44418"/>
              <a:gd name="adj2" fmla="val 96888"/>
            </a:avLst>
          </a:prstGeom>
          <a:ln w="22225" cap="flat" cmpd="sng">
            <a:solidFill>
              <a:schemeClr val="bg1"/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支持第三方登录方式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/>
          <p:nvPr/>
        </p:nvSpPr>
        <p:spPr>
          <a:xfrm>
            <a:off x="642910" y="836712"/>
            <a:ext cx="5441258" cy="55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p"/>
            </a:pPr>
            <a:r>
              <a:rPr lang="zh-CN" altLang="en-US" sz="32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添加课程与建班</a:t>
            </a: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en-US" altLang="zh-CN" sz="1600" dirty="0" smtClean="0"/>
              <a:t>        </a:t>
            </a:r>
            <a:r>
              <a:rPr lang="zh-CN" altLang="zh-CN" sz="1600" dirty="0" smtClean="0"/>
              <a:t>若您已经在</a:t>
            </a:r>
            <a:r>
              <a:rPr lang="en-US" altLang="zh-CN" sz="1600" dirty="0" smtClean="0"/>
              <a:t>WE Learn</a:t>
            </a:r>
            <a:r>
              <a:rPr lang="zh-CN" altLang="zh-CN" sz="1600" dirty="0" smtClean="0"/>
              <a:t>网站加课、建班，则可以直接在</a:t>
            </a:r>
            <a:r>
              <a:rPr lang="en-US" altLang="zh-CN" sz="1600" dirty="0" smtClean="0"/>
              <a:t>APP</a:t>
            </a:r>
            <a:r>
              <a:rPr lang="zh-CN" altLang="zh-CN" sz="1600" dirty="0" smtClean="0"/>
              <a:t>内查看使用。您也可以在</a:t>
            </a:r>
            <a:r>
              <a:rPr lang="en-US" altLang="zh-CN" sz="1600" dirty="0" smtClean="0"/>
              <a:t>APP</a:t>
            </a:r>
            <a:r>
              <a:rPr lang="zh-CN" altLang="zh-CN" sz="1600" dirty="0" smtClean="0"/>
              <a:t>内继续添加课程班级。</a:t>
            </a:r>
          </a:p>
          <a:p>
            <a:pPr lvl="0"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加课建班</a:t>
            </a:r>
            <a:r>
              <a:rPr lang="zh-CN" altLang="zh-CN" sz="20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zh-CN" sz="1600" dirty="0"/>
              <a:t>请您点击页面左上角的</a:t>
            </a:r>
            <a:r>
              <a:rPr lang="zh-CN" altLang="zh-CN" sz="1600" dirty="0" smtClean="0"/>
              <a:t>“</a:t>
            </a:r>
            <a:r>
              <a:rPr lang="zh-CN" altLang="en-US" sz="1600" dirty="0" smtClean="0"/>
              <a:t>创建班级</a:t>
            </a:r>
            <a:r>
              <a:rPr lang="zh-CN" altLang="zh-CN" sz="1600" dirty="0" smtClean="0"/>
              <a:t>”</a:t>
            </a:r>
            <a:r>
              <a:rPr lang="zh-CN" altLang="en-US" sz="1600" dirty="0"/>
              <a:t>按钮</a:t>
            </a:r>
            <a:r>
              <a:rPr lang="zh-CN" altLang="zh-CN" sz="1600" dirty="0" smtClean="0"/>
              <a:t>，</a:t>
            </a:r>
            <a:r>
              <a:rPr lang="zh-CN" altLang="en-US" sz="1600" dirty="0" smtClean="0"/>
              <a:t>选择课程并设置好班级名称、个数等信息即可添加课程并创建相应的班级</a:t>
            </a:r>
            <a:r>
              <a:rPr lang="zh-CN" altLang="zh-CN" sz="1600" dirty="0" smtClean="0"/>
              <a:t>。</a:t>
            </a:r>
            <a:r>
              <a:rPr lang="zh-CN" altLang="zh-CN" sz="1600" dirty="0">
                <a:solidFill>
                  <a:srgbClr val="C00000"/>
                </a:solidFill>
              </a:rPr>
              <a:t>注意，其中部分课程目前暂时没有移动学习资源，您也可以添加，使用班级管理功能。</a:t>
            </a:r>
            <a:r>
              <a:rPr lang="zh-CN" altLang="zh-CN" sz="1600" dirty="0"/>
              <a:t>添加课程后，界面与学生基本一致，您也可以浏览移动资源，</a:t>
            </a:r>
            <a:r>
              <a:rPr lang="zh-CN" altLang="zh-CN" sz="1600" dirty="0" smtClean="0"/>
              <a:t>下载</a:t>
            </a:r>
            <a:r>
              <a:rPr lang="zh-CN" altLang="en-US" sz="1600" dirty="0"/>
              <a:t>课程媒体包</a:t>
            </a:r>
            <a:r>
              <a:rPr lang="zh-CN" altLang="zh-CN" sz="1600" dirty="0" smtClean="0"/>
              <a:t>使用。</a:t>
            </a:r>
            <a:endParaRPr lang="en-US" altLang="zh-CN" sz="1600" dirty="0" smtClean="0"/>
          </a:p>
          <a:p>
            <a:pPr lvl="0">
              <a:lnSpc>
                <a:spcPct val="150000"/>
              </a:lnSpc>
            </a:pPr>
            <a:r>
              <a:rPr lang="zh-CN" altLang="en-US" sz="1600" b="1" dirty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</a:t>
            </a:r>
            <a:r>
              <a:rPr lang="zh-CN" altLang="en-US" sz="16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码：</a:t>
            </a:r>
            <a:r>
              <a:rPr lang="zh-CN" altLang="en-US" sz="1600" dirty="0" smtClean="0"/>
              <a:t>点击</a:t>
            </a:r>
            <a:r>
              <a:rPr lang="zh-CN" altLang="en-US" sz="1600" dirty="0"/>
              <a:t>刚才</a:t>
            </a:r>
            <a:r>
              <a:rPr lang="zh-CN" altLang="en-US" sz="1600" dirty="0" smtClean="0"/>
              <a:t>创建的班级名称进入对应班级的教学管理面板，您可以长按班级码复制并分享给学生，</a:t>
            </a:r>
            <a:r>
              <a:rPr lang="zh-CN" altLang="en-US" sz="1600" dirty="0" smtClean="0">
                <a:solidFill>
                  <a:srgbClr val="C00000"/>
                </a:solidFill>
              </a:rPr>
              <a:t>邀请学生加入班级</a:t>
            </a:r>
            <a:r>
              <a:rPr lang="zh-CN" altLang="en-US" sz="1600" dirty="0" smtClean="0"/>
              <a:t>。您也可以到</a:t>
            </a:r>
            <a:r>
              <a:rPr lang="en-US" altLang="zh-CN" sz="1600" dirty="0" smtClean="0"/>
              <a:t>WE Learn</a:t>
            </a:r>
            <a:r>
              <a:rPr lang="zh-CN" altLang="en-US" sz="1600" dirty="0" smtClean="0"/>
              <a:t>网站批量下载班级码分享。</a:t>
            </a:r>
            <a:endParaRPr lang="en-US" altLang="zh-CN" sz="1600" dirty="0"/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en-US" altLang="zh-CN" sz="2800" b="1" i="1" dirty="0">
              <a:solidFill>
                <a:srgbClr val="C2400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143215" y="1151368"/>
            <a:ext cx="2210063" cy="4766079"/>
            <a:chOff x="6143215" y="1151368"/>
            <a:chExt cx="2210063" cy="4766079"/>
          </a:xfrm>
        </p:grpSpPr>
        <p:pic>
          <p:nvPicPr>
            <p:cNvPr id="7" name="Picture 7" descr="C:\Users\Q\Desktop\课程中心Temp\截图3\QQ图片20170301170245 副本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215" y="1151368"/>
              <a:ext cx="2210063" cy="4766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2573" y="1714904"/>
              <a:ext cx="1970737" cy="3596457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573" y="1721716"/>
            <a:ext cx="1972497" cy="35586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933" y="1726614"/>
            <a:ext cx="1952625" cy="3618230"/>
          </a:xfrm>
          <a:prstGeom prst="rect">
            <a:avLst/>
          </a:prstGeom>
        </p:spPr>
      </p:pic>
      <p:sp>
        <p:nvSpPr>
          <p:cNvPr id="16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522862" y="6386049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" name="文本框 120"/>
          <p:cNvSpPr txBox="1"/>
          <p:nvPr/>
        </p:nvSpPr>
        <p:spPr>
          <a:xfrm>
            <a:off x="5039493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WE Learn </a:t>
            </a:r>
            <a:r>
              <a:rPr lang="en-US" altLang="zh-CN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APP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612" y="1714904"/>
            <a:ext cx="1974338" cy="382521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6019438" y="1166495"/>
            <a:ext cx="2337435" cy="4752340"/>
            <a:chOff x="1763686" y="557784"/>
            <a:chExt cx="2337435" cy="4752340"/>
          </a:xfrm>
        </p:grpSpPr>
        <p:pic>
          <p:nvPicPr>
            <p:cNvPr id="7" name="Picture 7" descr="C:\Users\Q\Desktop\课程中心Temp\截图3\QQ图片20170301170245 副本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6" y="557784"/>
              <a:ext cx="2337435" cy="475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9719" y="1157706"/>
              <a:ext cx="2076217" cy="3825211"/>
            </a:xfrm>
            <a:prstGeom prst="rect">
              <a:avLst/>
            </a:prstGeom>
          </p:spPr>
        </p:pic>
      </p:grpSp>
      <p:sp>
        <p:nvSpPr>
          <p:cNvPr id="10" name="内容占位符 2"/>
          <p:cNvSpPr txBox="1"/>
          <p:nvPr/>
        </p:nvSpPr>
        <p:spPr>
          <a:xfrm>
            <a:off x="642910" y="836712"/>
            <a:ext cx="5441258" cy="55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p"/>
            </a:pPr>
            <a:r>
              <a:rPr lang="zh-CN" altLang="en-US" sz="32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发布任务、活动</a:t>
            </a: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en-US" altLang="zh-CN" sz="1600" dirty="0" smtClean="0"/>
              <a:t>       </a:t>
            </a:r>
            <a:r>
              <a:rPr lang="zh-CN" altLang="en-US" sz="1600" dirty="0" smtClean="0"/>
              <a:t>您可以在</a:t>
            </a:r>
            <a:r>
              <a:rPr lang="en-US" altLang="zh-CN" sz="1600" dirty="0" smtClean="0"/>
              <a:t>WE Learn</a:t>
            </a:r>
            <a:r>
              <a:rPr lang="zh-CN" altLang="en-US" sz="1600" dirty="0" smtClean="0"/>
              <a:t>中发布班级任务，包括</a:t>
            </a:r>
            <a:r>
              <a:rPr lang="zh-CN" sz="1600" dirty="0" smtClean="0">
                <a:solidFill>
                  <a:srgbClr val="C00000"/>
                </a:solidFill>
              </a:rPr>
              <a:t>测试、作业。</a:t>
            </a:r>
            <a:r>
              <a:rPr lang="zh-CN" sz="1600" dirty="0" smtClean="0">
                <a:solidFill>
                  <a:schemeClr val="tx1"/>
                </a:solidFill>
              </a:rPr>
              <a:t>还可以发布</a:t>
            </a:r>
            <a:r>
              <a:rPr lang="zh-CN" sz="1600" dirty="0" smtClean="0">
                <a:solidFill>
                  <a:srgbClr val="C00000"/>
                </a:solidFill>
              </a:rPr>
              <a:t>资料</a:t>
            </a:r>
            <a:r>
              <a:rPr lang="zh-CN" sz="1600" dirty="0" smtClean="0">
                <a:solidFill>
                  <a:schemeClr val="tx1"/>
                </a:solidFill>
              </a:rPr>
              <a:t>和</a:t>
            </a:r>
            <a:r>
              <a:rPr lang="zh-CN" sz="1600" dirty="0" smtClean="0">
                <a:solidFill>
                  <a:srgbClr val="C00000"/>
                </a:solidFill>
              </a:rPr>
              <a:t>班级公告</a:t>
            </a:r>
            <a:r>
              <a:rPr lang="zh-CN" sz="1600" dirty="0" smtClean="0">
                <a:solidFill>
                  <a:schemeClr val="tx1"/>
                </a:solidFill>
              </a:rPr>
              <a:t>，在</a:t>
            </a:r>
            <a:r>
              <a:rPr lang="zh-CN" sz="1600" dirty="0" smtClean="0">
                <a:solidFill>
                  <a:srgbClr val="C00000"/>
                </a:solidFill>
              </a:rPr>
              <a:t>问答区</a:t>
            </a:r>
            <a:r>
              <a:rPr lang="zh-CN" sz="1600" dirty="0" smtClean="0">
                <a:solidFill>
                  <a:schemeClr val="tx1"/>
                </a:solidFill>
              </a:rPr>
              <a:t>与学生互动。</a:t>
            </a: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altLang="en-US" sz="1600" dirty="0" smtClean="0"/>
              <a:t>      在</a:t>
            </a:r>
            <a:r>
              <a:rPr lang="en-US" altLang="zh-CN" sz="1600" dirty="0" smtClean="0"/>
              <a:t>APP</a:t>
            </a:r>
            <a:r>
              <a:rPr lang="zh-CN" altLang="en-US" sz="1600" dirty="0" smtClean="0"/>
              <a:t>中，您可以方便的查看测试和作业的完成概况，每个学生的提交内容和正确率，还可以查看资料及公告的已读情况。</a:t>
            </a:r>
            <a:endParaRPr lang="en-US" altLang="zh-CN" sz="1600" dirty="0"/>
          </a:p>
        </p:txBody>
      </p:sp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339982" y="6377256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" name="测试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325" y="1765935"/>
            <a:ext cx="2097405" cy="3614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325" y="1767840"/>
            <a:ext cx="2096770" cy="360616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1767840"/>
            <a:ext cx="2096770" cy="3610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960" y="1767840"/>
            <a:ext cx="2103755" cy="3606165"/>
          </a:xfrm>
          <a:prstGeom prst="rect">
            <a:avLst/>
          </a:prstGeom>
        </p:spPr>
      </p:pic>
      <p:pic>
        <p:nvPicPr>
          <p:cNvPr id="23" name="作业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6960" y="1767840"/>
            <a:ext cx="2103755" cy="361061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6325" y="1767840"/>
            <a:ext cx="2104390" cy="36055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6325" y="1762760"/>
            <a:ext cx="2127885" cy="361061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6325" y="1762760"/>
            <a:ext cx="2127250" cy="361061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6325" y="1762760"/>
            <a:ext cx="2127885" cy="361061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6325" y="1762760"/>
            <a:ext cx="2128520" cy="36099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6325" y="1762125"/>
            <a:ext cx="2096135" cy="361061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56325" y="1767840"/>
            <a:ext cx="2096135" cy="3604895"/>
          </a:xfrm>
          <a:prstGeom prst="rect">
            <a:avLst/>
          </a:prstGeom>
        </p:spPr>
      </p:pic>
      <p:sp>
        <p:nvSpPr>
          <p:cNvPr id="64" name="文本框 120"/>
          <p:cNvSpPr txBox="1"/>
          <p:nvPr/>
        </p:nvSpPr>
        <p:spPr>
          <a:xfrm>
            <a:off x="5039493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WE Learn </a:t>
            </a:r>
            <a:r>
              <a:rPr lang="en-US" altLang="zh-CN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APP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85535" y="1767840"/>
            <a:ext cx="2066925" cy="361061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5535" y="1761971"/>
            <a:ext cx="2066290" cy="3611245"/>
          </a:xfrm>
          <a:prstGeom prst="rect">
            <a:avLst/>
          </a:prstGeom>
        </p:spPr>
      </p:pic>
      <p:grpSp>
        <p:nvGrpSpPr>
          <p:cNvPr id="39" name="矩形框 作业"/>
          <p:cNvGrpSpPr/>
          <p:nvPr/>
        </p:nvGrpSpPr>
        <p:grpSpPr>
          <a:xfrm>
            <a:off x="4511040" y="3731260"/>
            <a:ext cx="1334135" cy="472440"/>
            <a:chOff x="7104" y="5876"/>
            <a:chExt cx="2101" cy="744"/>
          </a:xfrm>
        </p:grpSpPr>
        <p:sp>
          <p:nvSpPr>
            <p:cNvPr id="2" name="矩形标注 发布作业"/>
            <p:cNvSpPr/>
            <p:nvPr/>
          </p:nvSpPr>
          <p:spPr>
            <a:xfrm>
              <a:off x="7781" y="5964"/>
              <a:ext cx="1424" cy="450"/>
            </a:xfrm>
            <a:prstGeom prst="wedgeRectCallout">
              <a:avLst>
                <a:gd name="adj1" fmla="val 72456"/>
                <a:gd name="adj2" fmla="val -52000"/>
              </a:avLst>
            </a:prstGeom>
            <a:ln w="22225" cap="flat" cmpd="sng">
              <a:solidFill>
                <a:schemeClr val="bg1"/>
              </a:solidFill>
              <a:prstDash val="solid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发布作业</a:t>
              </a:r>
            </a:p>
          </p:txBody>
        </p:sp>
        <p:pic>
          <p:nvPicPr>
            <p:cNvPr id="12" name="图片 11" descr="aaaa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104" y="5876"/>
              <a:ext cx="486" cy="744"/>
            </a:xfrm>
            <a:prstGeom prst="rect">
              <a:avLst/>
            </a:prstGeom>
          </p:spPr>
        </p:pic>
      </p:grpSp>
      <p:grpSp>
        <p:nvGrpSpPr>
          <p:cNvPr id="38" name="矩形框 测试"/>
          <p:cNvGrpSpPr/>
          <p:nvPr/>
        </p:nvGrpSpPr>
        <p:grpSpPr>
          <a:xfrm>
            <a:off x="4511040" y="3201670"/>
            <a:ext cx="1334135" cy="471170"/>
            <a:chOff x="7104" y="5042"/>
            <a:chExt cx="2101" cy="742"/>
          </a:xfrm>
        </p:grpSpPr>
        <p:sp>
          <p:nvSpPr>
            <p:cNvPr id="5" name="矩形标注 发布测试"/>
            <p:cNvSpPr/>
            <p:nvPr/>
          </p:nvSpPr>
          <p:spPr>
            <a:xfrm>
              <a:off x="7781" y="5129"/>
              <a:ext cx="1424" cy="450"/>
            </a:xfrm>
            <a:prstGeom prst="wedgeRectCallout">
              <a:avLst>
                <a:gd name="adj1" fmla="val 72456"/>
                <a:gd name="adj2" fmla="val -52000"/>
              </a:avLst>
            </a:prstGeom>
            <a:ln w="22225" cap="flat" cmpd="sng">
              <a:solidFill>
                <a:schemeClr val="bg1"/>
              </a:solidFill>
              <a:prstDash val="solid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发布测试</a:t>
              </a:r>
            </a:p>
          </p:txBody>
        </p:sp>
        <p:pic>
          <p:nvPicPr>
            <p:cNvPr id="13" name="图片 12" descr="bbbb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104" y="5042"/>
              <a:ext cx="486" cy="743"/>
            </a:xfrm>
            <a:prstGeom prst="rect">
              <a:avLst/>
            </a:prstGeom>
          </p:spPr>
        </p:pic>
      </p:grpSp>
      <p:grpSp>
        <p:nvGrpSpPr>
          <p:cNvPr id="41" name="矩形框 公告"/>
          <p:cNvGrpSpPr/>
          <p:nvPr/>
        </p:nvGrpSpPr>
        <p:grpSpPr>
          <a:xfrm>
            <a:off x="4516755" y="4849495"/>
            <a:ext cx="1328420" cy="471170"/>
            <a:chOff x="7113" y="7637"/>
            <a:chExt cx="2092" cy="742"/>
          </a:xfrm>
        </p:grpSpPr>
        <p:sp>
          <p:nvSpPr>
            <p:cNvPr id="4" name="矩形标注 发布公告"/>
            <p:cNvSpPr/>
            <p:nvPr/>
          </p:nvSpPr>
          <p:spPr>
            <a:xfrm>
              <a:off x="7781" y="7637"/>
              <a:ext cx="1424" cy="450"/>
            </a:xfrm>
            <a:prstGeom prst="wedgeRectCallout">
              <a:avLst>
                <a:gd name="adj1" fmla="val 72456"/>
                <a:gd name="adj2" fmla="val -52000"/>
              </a:avLst>
            </a:prstGeom>
            <a:ln w="22225" cap="flat" cmpd="sng">
              <a:solidFill>
                <a:schemeClr val="bg1"/>
              </a:solidFill>
              <a:prstDash val="solid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发布公告</a:t>
              </a:r>
            </a:p>
          </p:txBody>
        </p:sp>
        <p:pic>
          <p:nvPicPr>
            <p:cNvPr id="15" name="图片 14" descr="cccc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113" y="7637"/>
              <a:ext cx="477" cy="743"/>
            </a:xfrm>
            <a:prstGeom prst="rect">
              <a:avLst/>
            </a:prstGeom>
          </p:spPr>
        </p:pic>
      </p:grpSp>
      <p:grpSp>
        <p:nvGrpSpPr>
          <p:cNvPr id="40" name="矩形框 资料"/>
          <p:cNvGrpSpPr/>
          <p:nvPr/>
        </p:nvGrpSpPr>
        <p:grpSpPr>
          <a:xfrm>
            <a:off x="4511040" y="4275455"/>
            <a:ext cx="1334135" cy="471170"/>
            <a:chOff x="7104" y="6733"/>
            <a:chExt cx="2101" cy="742"/>
          </a:xfrm>
        </p:grpSpPr>
        <p:sp>
          <p:nvSpPr>
            <p:cNvPr id="3" name="矩形标注 发布资料"/>
            <p:cNvSpPr/>
            <p:nvPr/>
          </p:nvSpPr>
          <p:spPr>
            <a:xfrm>
              <a:off x="7781" y="6806"/>
              <a:ext cx="1424" cy="450"/>
            </a:xfrm>
            <a:prstGeom prst="wedgeRectCallout">
              <a:avLst>
                <a:gd name="adj1" fmla="val 72456"/>
                <a:gd name="adj2" fmla="val -52000"/>
              </a:avLst>
            </a:prstGeom>
            <a:ln w="22225" cap="flat" cmpd="sng">
              <a:solidFill>
                <a:schemeClr val="bg1"/>
              </a:solidFill>
              <a:prstDash val="solid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发布资料</a:t>
              </a:r>
            </a:p>
          </p:txBody>
        </p:sp>
        <p:pic>
          <p:nvPicPr>
            <p:cNvPr id="16" name="图片 15" descr="ddddd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104" y="6733"/>
              <a:ext cx="486" cy="743"/>
            </a:xfrm>
            <a:prstGeom prst="rect">
              <a:avLst/>
            </a:prstGeom>
          </p:spPr>
        </p:pic>
      </p:grpSp>
      <p:grpSp>
        <p:nvGrpSpPr>
          <p:cNvPr id="42" name="矩形框 问答"/>
          <p:cNvGrpSpPr/>
          <p:nvPr/>
        </p:nvGrpSpPr>
        <p:grpSpPr>
          <a:xfrm>
            <a:off x="4516755" y="5372735"/>
            <a:ext cx="1328420" cy="471170"/>
            <a:chOff x="7113" y="8461"/>
            <a:chExt cx="2092" cy="742"/>
          </a:xfrm>
        </p:grpSpPr>
        <p:sp>
          <p:nvSpPr>
            <p:cNvPr id="11" name="矩形标注 问答"/>
            <p:cNvSpPr/>
            <p:nvPr/>
          </p:nvSpPr>
          <p:spPr>
            <a:xfrm>
              <a:off x="7781" y="8461"/>
              <a:ext cx="1424" cy="450"/>
            </a:xfrm>
            <a:prstGeom prst="wedgeRectCallout">
              <a:avLst>
                <a:gd name="adj1" fmla="val 72456"/>
                <a:gd name="adj2" fmla="val -52000"/>
              </a:avLst>
            </a:prstGeom>
            <a:ln w="22225" cap="flat" cmpd="sng">
              <a:solidFill>
                <a:schemeClr val="bg1"/>
              </a:solidFill>
              <a:prstDash val="solid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问答交互</a:t>
              </a:r>
            </a:p>
          </p:txBody>
        </p:sp>
        <p:pic>
          <p:nvPicPr>
            <p:cNvPr id="18" name="图片 17" descr="eeee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13" y="8461"/>
              <a:ext cx="486" cy="743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/>
          <p:nvPr/>
        </p:nvSpPr>
        <p:spPr>
          <a:xfrm>
            <a:off x="642910" y="836712"/>
            <a:ext cx="5441258" cy="55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ct val="20000"/>
              </a:spcBef>
              <a:buClr>
                <a:srgbClr val="87BFC7"/>
              </a:buClr>
              <a:buFont typeface="Wingdings" panose="05000000000000000000" pitchFamily="2" charset="2"/>
              <a:buChar char="p"/>
            </a:pPr>
            <a:r>
              <a:rPr lang="zh-CN" altLang="en-US" sz="3200" b="1" dirty="0" smtClean="0">
                <a:solidFill>
                  <a:srgbClr val="4C9A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课程目录</a:t>
            </a:r>
            <a:endParaRPr lang="en-US" altLang="zh-CN" sz="3200" b="1" dirty="0" smtClean="0">
              <a:solidFill>
                <a:srgbClr val="4C9A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Clr>
                <a:srgbClr val="87BFC7"/>
              </a:buClr>
            </a:pPr>
            <a:endParaRPr lang="en-US" altLang="zh-CN" sz="1600" dirty="0" smtClean="0"/>
          </a:p>
          <a:p>
            <a:pPr>
              <a:lnSpc>
                <a:spcPct val="150000"/>
              </a:lnSpc>
            </a:pPr>
            <a:r>
              <a:rPr lang="zh-CN" sz="1600" dirty="0" smtClean="0"/>
              <a:t>通过课程目录功能，可以查看和学生端一致的课程界面，完成具体练习。</a:t>
            </a:r>
            <a:endParaRPr 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507783" y="192024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等腰三角形 20"/>
          <p:cNvSpPr/>
          <p:nvPr/>
        </p:nvSpPr>
        <p:spPr>
          <a:xfrm rot="5400000" flipV="1">
            <a:off x="8354989" y="330790"/>
            <a:ext cx="123573" cy="9267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页脚占位符 6"/>
          <p:cNvSpPr>
            <a:spLocks noGrp="1"/>
          </p:cNvSpPr>
          <p:nvPr>
            <p:ph type="ftr" sz="quarter" idx="11"/>
          </p:nvPr>
        </p:nvSpPr>
        <p:spPr>
          <a:xfrm>
            <a:off x="6331680" y="6391275"/>
            <a:ext cx="2350681" cy="365125"/>
          </a:xfrm>
        </p:spPr>
        <p:txBody>
          <a:bodyPr/>
          <a:lstStyle/>
          <a:p>
            <a:r>
              <a:rPr lang="zh-CN" altLang="en-US" sz="1600" i="1" dirty="0" smtClean="0">
                <a:solidFill>
                  <a:schemeClr val="accent1">
                    <a:lumMod val="75000"/>
                  </a:schemeClr>
                </a:solidFill>
              </a:rPr>
              <a:t>上海外语教育出版社</a:t>
            </a:r>
            <a:endParaRPr lang="zh-CN" altLang="en-US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" name="文本框 120"/>
          <p:cNvSpPr txBox="1"/>
          <p:nvPr/>
        </p:nvSpPr>
        <p:spPr>
          <a:xfrm>
            <a:off x="5039493" y="231874"/>
            <a:ext cx="3649915" cy="343162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>
              <a:defRPr/>
            </a:pPr>
            <a:r>
              <a:rPr lang="zh-CN" altLang="en-US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 WE Learn </a:t>
            </a:r>
            <a:r>
              <a:rPr lang="en-US" altLang="zh-CN" sz="3200" b="1" spc="2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APP</a:t>
            </a:r>
            <a:endParaRPr lang="zh-CN" altLang="en-US" sz="3200" b="1" spc="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168271" y="1196404"/>
            <a:ext cx="2330450" cy="4752340"/>
            <a:chOff x="6168271" y="1196404"/>
            <a:chExt cx="2330450" cy="4752340"/>
          </a:xfrm>
        </p:grpSpPr>
        <p:pic>
          <p:nvPicPr>
            <p:cNvPr id="11" name="Picture 7" descr="C:\Users\Q\Desktop\课程中心Temp\截图3\QQ图片20170301170245 副本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271" y="1196404"/>
              <a:ext cx="2330450" cy="475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1680" y="1773107"/>
              <a:ext cx="2038758" cy="3672117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013" y="1767269"/>
            <a:ext cx="2088515" cy="36106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1767269"/>
            <a:ext cx="2088515" cy="36106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874" y="1767269"/>
            <a:ext cx="2089150" cy="3610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557" y="1767269"/>
            <a:ext cx="2089150" cy="36106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聚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290</TotalTime>
  <Words>1774</Words>
  <Application>Microsoft Office PowerPoint</Application>
  <PresentationFormat>全屏显示(4:3)</PresentationFormat>
  <Paragraphs>181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方正粗圆简体</vt:lpstr>
      <vt:lpstr>黑体</vt:lpstr>
      <vt:lpstr>经典细圆简</vt:lpstr>
      <vt:lpstr>宋体</vt:lpstr>
      <vt:lpstr>微软雅黑</vt:lpstr>
      <vt:lpstr>Arial</vt:lpstr>
      <vt:lpstr>Calibri</vt:lpstr>
      <vt:lpstr>Lucida Sans Unicode</vt:lpstr>
      <vt:lpstr>Verdana</vt:lpstr>
      <vt:lpstr>Wingdings</vt:lpstr>
      <vt:lpstr>Wingdings 2</vt:lpstr>
      <vt:lpstr>Wingdings 3</vt:lpstr>
      <vt:lpstr>聚合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zhangfeng</dc:creator>
  <cp:lastModifiedBy>zf</cp:lastModifiedBy>
  <cp:revision>200</cp:revision>
  <dcterms:created xsi:type="dcterms:W3CDTF">2018-08-07T06:23:00Z</dcterms:created>
  <dcterms:modified xsi:type="dcterms:W3CDTF">2020-08-13T06:05:25Z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2052-11.3.0.8632</vt:lpwstr>
  </property>
</Properties>
</file>